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4" r:id="rId1"/>
  </p:sldMasterIdLst>
  <p:notesMasterIdLst>
    <p:notesMasterId r:id="rId33"/>
  </p:notesMasterIdLst>
  <p:handoutMasterIdLst>
    <p:handoutMasterId r:id="rId34"/>
  </p:handoutMasterIdLst>
  <p:sldIdLst>
    <p:sldId id="256" r:id="rId2"/>
    <p:sldId id="257" r:id="rId3"/>
    <p:sldId id="258" r:id="rId4"/>
    <p:sldId id="260" r:id="rId5"/>
    <p:sldId id="275" r:id="rId6"/>
    <p:sldId id="302" r:id="rId7"/>
    <p:sldId id="288" r:id="rId8"/>
    <p:sldId id="305" r:id="rId9"/>
    <p:sldId id="292" r:id="rId10"/>
    <p:sldId id="289" r:id="rId11"/>
    <p:sldId id="290" r:id="rId12"/>
    <p:sldId id="291" r:id="rId13"/>
    <p:sldId id="293" r:id="rId14"/>
    <p:sldId id="294" r:id="rId15"/>
    <p:sldId id="298" r:id="rId16"/>
    <p:sldId id="295" r:id="rId17"/>
    <p:sldId id="300" r:id="rId18"/>
    <p:sldId id="303" r:id="rId19"/>
    <p:sldId id="285" r:id="rId20"/>
    <p:sldId id="296" r:id="rId21"/>
    <p:sldId id="308" r:id="rId22"/>
    <p:sldId id="259" r:id="rId23"/>
    <p:sldId id="269" r:id="rId24"/>
    <p:sldId id="309" r:id="rId25"/>
    <p:sldId id="304" r:id="rId26"/>
    <p:sldId id="279" r:id="rId27"/>
    <p:sldId id="282" r:id="rId28"/>
    <p:sldId id="306" r:id="rId29"/>
    <p:sldId id="307" r:id="rId30"/>
    <p:sldId id="301" r:id="rId31"/>
    <p:sldId id="273" r:id="rId32"/>
  </p:sldIdLst>
  <p:sldSz cx="9144000" cy="6858000" type="screen4x3"/>
  <p:notesSz cx="6858000" cy="9144000"/>
  <p:defaultTextStyle>
    <a:lvl1pPr defTabSz="457200">
      <a:defRPr>
        <a:uFill>
          <a:solidFill/>
        </a:uFill>
        <a:latin typeface="Trebuchet MS"/>
        <a:ea typeface="Trebuchet MS"/>
        <a:cs typeface="Trebuchet MS"/>
        <a:sym typeface="Trebuchet MS"/>
      </a:defRPr>
    </a:lvl1pPr>
    <a:lvl2pPr indent="457200" defTabSz="457200">
      <a:defRPr>
        <a:uFill>
          <a:solidFill/>
        </a:uFill>
        <a:latin typeface="Trebuchet MS"/>
        <a:ea typeface="Trebuchet MS"/>
        <a:cs typeface="Trebuchet MS"/>
        <a:sym typeface="Trebuchet MS"/>
      </a:defRPr>
    </a:lvl2pPr>
    <a:lvl3pPr indent="914400" defTabSz="457200">
      <a:defRPr>
        <a:uFill>
          <a:solidFill/>
        </a:uFill>
        <a:latin typeface="Trebuchet MS"/>
        <a:ea typeface="Trebuchet MS"/>
        <a:cs typeface="Trebuchet MS"/>
        <a:sym typeface="Trebuchet MS"/>
      </a:defRPr>
    </a:lvl3pPr>
    <a:lvl4pPr indent="1371600" defTabSz="457200">
      <a:defRPr>
        <a:uFill>
          <a:solidFill/>
        </a:uFill>
        <a:latin typeface="Trebuchet MS"/>
        <a:ea typeface="Trebuchet MS"/>
        <a:cs typeface="Trebuchet MS"/>
        <a:sym typeface="Trebuchet MS"/>
      </a:defRPr>
    </a:lvl4pPr>
    <a:lvl5pPr indent="1828800" defTabSz="457200">
      <a:defRPr>
        <a:uFill>
          <a:solidFill/>
        </a:uFill>
        <a:latin typeface="Trebuchet MS"/>
        <a:ea typeface="Trebuchet MS"/>
        <a:cs typeface="Trebuchet MS"/>
        <a:sym typeface="Trebuchet MS"/>
      </a:defRPr>
    </a:lvl5pPr>
    <a:lvl6pPr indent="2286000" defTabSz="457200">
      <a:defRPr>
        <a:uFill>
          <a:solidFill/>
        </a:uFill>
        <a:latin typeface="Trebuchet MS"/>
        <a:ea typeface="Trebuchet MS"/>
        <a:cs typeface="Trebuchet MS"/>
        <a:sym typeface="Trebuchet MS"/>
      </a:defRPr>
    </a:lvl6pPr>
    <a:lvl7pPr indent="2743200" defTabSz="457200">
      <a:defRPr>
        <a:uFill>
          <a:solidFill/>
        </a:uFill>
        <a:latin typeface="Trebuchet MS"/>
        <a:ea typeface="Trebuchet MS"/>
        <a:cs typeface="Trebuchet MS"/>
        <a:sym typeface="Trebuchet MS"/>
      </a:defRPr>
    </a:lvl7pPr>
    <a:lvl8pPr indent="3200400" defTabSz="457200">
      <a:defRPr>
        <a:uFill>
          <a:solidFill/>
        </a:uFill>
        <a:latin typeface="Trebuchet MS"/>
        <a:ea typeface="Trebuchet MS"/>
        <a:cs typeface="Trebuchet MS"/>
        <a:sym typeface="Trebuchet MS"/>
      </a:defRPr>
    </a:lvl8pPr>
    <a:lvl9pPr indent="3657600" defTabSz="457200">
      <a:defRPr>
        <a:uFill>
          <a:solidFill/>
        </a:uFill>
        <a:latin typeface="Trebuchet MS"/>
        <a:ea typeface="Trebuchet MS"/>
        <a:cs typeface="Trebuchet MS"/>
        <a:sym typeface="Trebuchet M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firstCol>
    <a:lastRow>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lastRow>
    <a:firstRow>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firstRow>
  </a:tblStyle>
  <a:tblStyle styleId="{C7B018BB-80A7-4F77-B60F-C8B233D01FF8}" styleName="">
    <a:tblBg/>
    <a:wholeTbl>
      <a:tcTxStyle b="on" i="on">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BBB59"/>
          </a:solidFill>
        </a:fill>
      </a:tcStyle>
    </a:firstCol>
    <a:lastRow>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BBB59"/>
          </a:solidFill>
        </a:fill>
      </a:tcStyle>
    </a:lastRow>
    <a:firstRow>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BBB59"/>
          </a:solidFill>
        </a:fill>
      </a:tcStyle>
    </a:firstRow>
  </a:tblStyle>
  <a:tblStyle styleId="{EEE7283C-3CF3-47DC-8721-378D4A62B228}" styleName="">
    <a:tblBg/>
    <a:wholeTbl>
      <a:tcTxStyle b="on" i="on">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9646"/>
          </a:solidFill>
        </a:fill>
      </a:tcStyle>
    </a:firstCol>
    <a:lastRow>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9646"/>
          </a:solidFill>
        </a:fill>
      </a:tcStyle>
    </a:lastRow>
    <a:firstRow>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9646"/>
          </a:solidFill>
        </a:fill>
      </a:tcStyle>
    </a:firstRow>
  </a:tblStyle>
  <a:tblStyle styleId="{CF821DB8-F4EB-4A41-A1BA-3FCAFE7338EE}" styleName="">
    <a:tblBg/>
    <a:wholeTbl>
      <a:tcTxStyle b="on" i="on">
        <a:font>
          <a:latin typeface="Trebuchet MS"/>
          <a:ea typeface="Trebuchet MS"/>
          <a:cs typeface="Trebuchet MS"/>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Trebuchet MS"/>
          <a:ea typeface="Trebuchet MS"/>
          <a:cs typeface="Trebuchet MS"/>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Trebuchet MS"/>
          <a:ea typeface="Trebuchet MS"/>
          <a:cs typeface="Trebuchet MS"/>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n">
        <a:font>
          <a:latin typeface="Trebuchet MS"/>
          <a:ea typeface="Trebuchet MS"/>
          <a:cs typeface="Trebuchet MS"/>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fill>
      </a:tcStyle>
    </a:firstCol>
    <a:lastRow>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fill>
      </a:tcStyle>
    </a:lastRow>
    <a:firstRow>
      <a:tcTxStyle b="on" i="on">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fill>
      </a:tcStyle>
    </a:firstRow>
  </a:tblStyle>
  <a:tblStyle styleId="{2708684C-4D16-4618-839F-0558EEFCDFE6}" styleName="">
    <a:tblBg/>
    <a:wholeTbl>
      <a:tcTxStyle b="on" i="on">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n">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n">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n">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99"/>
    <p:restoredTop sz="94613"/>
  </p:normalViewPr>
  <p:slideViewPr>
    <p:cSldViewPr snapToGrid="0" snapToObjects="1">
      <p:cViewPr varScale="1">
        <p:scale>
          <a:sx n="115" d="100"/>
          <a:sy n="115" d="100"/>
        </p:scale>
        <p:origin x="1488" y="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C6BA8E1-C783-064D-9BDF-DEF35A9FA37F}" type="datetimeFigureOut">
              <a:rPr lang="it-IT" smtClean="0"/>
              <a:t>23/10/18</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09BE515-7393-F648-A4ED-08AA7A6C2205}" type="slidenum">
              <a:rPr lang="it-IT" smtClean="0"/>
              <a:t>‹N›</a:t>
            </a:fld>
            <a:endParaRPr lang="it-IT"/>
          </a:p>
        </p:txBody>
      </p:sp>
    </p:spTree>
    <p:extLst>
      <p:ext uri="{BB962C8B-B14F-4D97-AF65-F5344CB8AC3E}">
        <p14:creationId xmlns:p14="http://schemas.microsoft.com/office/powerpoint/2010/main" val="17375366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Shape 46"/>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7" name="Shape 47"/>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4230724351"/>
      </p:ext>
    </p:extLst>
  </p:cSld>
  <p:clrMap bg1="lt1" tx1="dk1" bg2="lt2" tx2="dk2" accent1="accent1" accent2="accent2" accent3="accent3" accent4="accent4" accent5="accent5" accent6="accent6" hlink="hlink" folHlink="folHlink"/>
  <p:hf hdr="0" ftr="0" dt="0"/>
  <p:notesStyle>
    <a:lvl1pPr defTabSz="457200">
      <a:lnSpc>
        <a:spcPct val="125000"/>
      </a:lnSpc>
      <a:defRPr sz="2400">
        <a:latin typeface="+mn-lt"/>
        <a:ea typeface="+mn-ea"/>
        <a:cs typeface="+mn-cs"/>
        <a:sym typeface="Avenir Roman"/>
      </a:defRPr>
    </a:lvl1pPr>
    <a:lvl2pPr indent="228600" defTabSz="457200">
      <a:lnSpc>
        <a:spcPct val="125000"/>
      </a:lnSpc>
      <a:defRPr sz="2400">
        <a:latin typeface="+mn-lt"/>
        <a:ea typeface="+mn-ea"/>
        <a:cs typeface="+mn-cs"/>
        <a:sym typeface="Avenir Roman"/>
      </a:defRPr>
    </a:lvl2pPr>
    <a:lvl3pPr indent="457200" defTabSz="457200">
      <a:lnSpc>
        <a:spcPct val="125000"/>
      </a:lnSpc>
      <a:defRPr sz="2400">
        <a:latin typeface="+mn-lt"/>
        <a:ea typeface="+mn-ea"/>
        <a:cs typeface="+mn-cs"/>
        <a:sym typeface="Avenir Roman"/>
      </a:defRPr>
    </a:lvl3pPr>
    <a:lvl4pPr indent="685800" defTabSz="457200">
      <a:lnSpc>
        <a:spcPct val="125000"/>
      </a:lnSpc>
      <a:defRPr sz="2400">
        <a:latin typeface="+mn-lt"/>
        <a:ea typeface="+mn-ea"/>
        <a:cs typeface="+mn-cs"/>
        <a:sym typeface="Avenir Roman"/>
      </a:defRPr>
    </a:lvl4pPr>
    <a:lvl5pPr indent="914400" defTabSz="457200">
      <a:lnSpc>
        <a:spcPct val="125000"/>
      </a:lnSpc>
      <a:defRPr sz="2400">
        <a:latin typeface="+mn-lt"/>
        <a:ea typeface="+mn-ea"/>
        <a:cs typeface="+mn-cs"/>
        <a:sym typeface="Avenir Roman"/>
      </a:defRPr>
    </a:lvl5pPr>
    <a:lvl6pPr indent="1143000" defTabSz="457200">
      <a:lnSpc>
        <a:spcPct val="125000"/>
      </a:lnSpc>
      <a:defRPr sz="2400">
        <a:latin typeface="+mn-lt"/>
        <a:ea typeface="+mn-ea"/>
        <a:cs typeface="+mn-cs"/>
        <a:sym typeface="Avenir Roman"/>
      </a:defRPr>
    </a:lvl6pPr>
    <a:lvl7pPr indent="1371600" defTabSz="457200">
      <a:lnSpc>
        <a:spcPct val="125000"/>
      </a:lnSpc>
      <a:defRPr sz="2400">
        <a:latin typeface="+mn-lt"/>
        <a:ea typeface="+mn-ea"/>
        <a:cs typeface="+mn-cs"/>
        <a:sym typeface="Avenir Roman"/>
      </a:defRPr>
    </a:lvl7pPr>
    <a:lvl8pPr indent="1600200" defTabSz="457200">
      <a:lnSpc>
        <a:spcPct val="125000"/>
      </a:lnSpc>
      <a:defRPr sz="2400">
        <a:latin typeface="+mn-lt"/>
        <a:ea typeface="+mn-ea"/>
        <a:cs typeface="+mn-cs"/>
        <a:sym typeface="Avenir Roman"/>
      </a:defRPr>
    </a:lvl8pPr>
    <a:lvl9pPr indent="1828800" defTabSz="457200">
      <a:lnSpc>
        <a:spcPct val="125000"/>
      </a:lnSpc>
      <a:defRPr sz="2400">
        <a:latin typeface="+mn-lt"/>
        <a:ea typeface="+mn-ea"/>
        <a:cs typeface="+mn-cs"/>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dirty="0"/>
          </a:p>
        </p:txBody>
      </p:sp>
    </p:spTree>
    <p:extLst>
      <p:ext uri="{BB962C8B-B14F-4D97-AF65-F5344CB8AC3E}">
        <p14:creationId xmlns:p14="http://schemas.microsoft.com/office/powerpoint/2010/main" val="1882414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dirty="0"/>
          </a:p>
        </p:txBody>
      </p:sp>
    </p:spTree>
    <p:extLst>
      <p:ext uri="{BB962C8B-B14F-4D97-AF65-F5344CB8AC3E}">
        <p14:creationId xmlns:p14="http://schemas.microsoft.com/office/powerpoint/2010/main" val="205238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2308"/>
            <a:ext cx="9144000" cy="6860308"/>
            <a:chOff x="0" y="-2308"/>
            <a:chExt cx="9144000" cy="6860308"/>
          </a:xfrm>
        </p:grpSpPr>
        <p:sp>
          <p:nvSpPr>
            <p:cNvPr id="8" name="Rectangle 7"/>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1" y="2222624"/>
            <a:ext cx="5917679" cy="2554758"/>
          </a:xfrm>
        </p:spPr>
        <p:txBody>
          <a:bodyPr anchor="b"/>
          <a:lstStyle>
            <a:lvl1pPr>
              <a:defRPr sz="48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66441" y="4777380"/>
            <a:ext cx="5917679"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rot="5400000">
            <a:off x="7500385" y="1828799"/>
            <a:ext cx="990599" cy="228659"/>
          </a:xfrm>
        </p:spPr>
        <p:txBody>
          <a:bodyPr anchor="t" anchorCtr="0"/>
          <a:lstStyle>
            <a:lvl1pPr algn="l">
              <a:defRPr b="0" i="0">
                <a:solidFill>
                  <a:schemeClr val="bg1"/>
                </a:solidFill>
              </a:defRPr>
            </a:lvl1pPr>
          </a:lstStyle>
          <a:p>
            <a:fld id="{B61BEF0D-F0BB-DE4B-95CE-6DB70DBA9567}" type="datetimeFigureOut">
              <a:rPr lang="en-US" smtClean="0"/>
              <a:pPr/>
              <a:t>10/23/18</a:t>
            </a:fld>
            <a:endParaRPr lang="en-US" dirty="0"/>
          </a:p>
        </p:txBody>
      </p:sp>
      <p:sp>
        <p:nvSpPr>
          <p:cNvPr id="5" name="Footer Placeholder 4"/>
          <p:cNvSpPr>
            <a:spLocks noGrp="1"/>
          </p:cNvSpPr>
          <p:nvPr>
            <p:ph type="ftr" sz="quarter" idx="11"/>
          </p:nvPr>
        </p:nvSpPr>
        <p:spPr>
          <a:xfrm rot="5400000">
            <a:off x="6236209" y="3264406"/>
            <a:ext cx="3859795" cy="228660"/>
          </a:xfrm>
        </p:spPr>
        <p:txBody>
          <a:bodyPr/>
          <a:lstStyle>
            <a:lvl1pPr>
              <a:defRPr>
                <a:solidFill>
                  <a:schemeClr val="bg1"/>
                </a:solidFill>
              </a:defRPr>
            </a:lvl1pPr>
          </a:lstStyle>
          <a:p>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5279" y="292609"/>
            <a:ext cx="628813" cy="767687"/>
          </a:xfrm>
        </p:spPr>
        <p:txBody>
          <a:bodyPr/>
          <a:lstStyle>
            <a:lvl1pPr>
              <a:defRPr sz="2800" b="0" i="0" baseline="0">
                <a:latin typeface="+mj-lt"/>
              </a:defRPr>
            </a:lvl1p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170276668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327365554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grpSp>
        <p:nvGrpSpPr>
          <p:cNvPr id="10" name="Group 9"/>
          <p:cNvGrpSpPr/>
          <p:nvPr/>
        </p:nvGrpSpPr>
        <p:grpSpPr>
          <a:xfrm>
            <a:off x="0" y="-2308"/>
            <a:ext cx="9144000" cy="6860308"/>
            <a:chOff x="0" y="-2308"/>
            <a:chExt cx="9144000" cy="6860308"/>
          </a:xfrm>
        </p:grpSpPr>
        <p:sp>
          <p:nvSpPr>
            <p:cNvPr id="11" name="Rectangle 10"/>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Rectangle 6"/>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257588"/>
            <a:ext cx="3101765" cy="3020343"/>
          </a:xfrm>
        </p:spPr>
        <p:txBody>
          <a:bodyPr anchor="ct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5119261" y="2257588"/>
            <a:ext cx="3054653" cy="302034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79027827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it-IT"/>
              <a:t>Fare clic per modificare lo stile del titolo dello schema</a:t>
            </a:r>
            <a:endParaRPr lang="en-US" dirty="0"/>
          </a:p>
        </p:txBody>
      </p:sp>
      <p:sp>
        <p:nvSpPr>
          <p:cNvPr id="3" name="Content Placeholder 2"/>
          <p:cNvSpPr>
            <a:spLocks noGrp="1"/>
          </p:cNvSpPr>
          <p:nvPr>
            <p:ph sz="half" idx="1"/>
          </p:nvPr>
        </p:nvSpPr>
        <p:spPr>
          <a:xfrm>
            <a:off x="866440" y="2489199"/>
            <a:ext cx="3636980" cy="3530604"/>
          </a:xfrm>
        </p:spPr>
        <p:txBody>
          <a:bodyPr>
            <a:normAutofit/>
          </a:bodyPr>
          <a:lstStyle/>
          <a:p>
            <a:pPr lvl="0"/>
            <a:r>
              <a:rPr lang="it-IT"/>
              <a:t>Modifica gli stili del testo dello schema
Secondo livello
Terzo livello
Quarto livello
Quinto livello</a:t>
            </a:r>
            <a:endParaRPr lang="en-US" dirty="0"/>
          </a:p>
        </p:txBody>
      </p:sp>
      <p:sp>
        <p:nvSpPr>
          <p:cNvPr id="4" name="Content Placeholder 3"/>
          <p:cNvSpPr>
            <a:spLocks noGrp="1"/>
          </p:cNvSpPr>
          <p:nvPr>
            <p:ph sz="half" idx="2"/>
          </p:nvPr>
        </p:nvSpPr>
        <p:spPr>
          <a:xfrm>
            <a:off x="4640580" y="2489199"/>
            <a:ext cx="3636981" cy="3530601"/>
          </a:xfrm>
        </p:spPr>
        <p:txBody>
          <a:bodyPr>
            <a:normAutofit/>
          </a:body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114444905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6440"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4" name="Content Placeholder 3"/>
          <p:cNvSpPr>
            <a:spLocks noGrp="1"/>
          </p:cNvSpPr>
          <p:nvPr>
            <p:ph sz="half" idx="2"/>
          </p:nvPr>
        </p:nvSpPr>
        <p:spPr>
          <a:xfrm>
            <a:off x="866441" y="3248490"/>
            <a:ext cx="3636978" cy="2771311"/>
          </a:xfrm>
        </p:spPr>
        <p:txBody>
          <a:bodyPr>
            <a:normAutofit/>
          </a:bodyPr>
          <a:lstStyle/>
          <a:p>
            <a:pPr lvl="0"/>
            <a:r>
              <a:rPr lang="it-IT"/>
              <a:t>Modifica gli stili del testo dello schema
Secondo livello
Terzo livello
Quarto livello
Quinto livello</a:t>
            </a:r>
            <a:endParaRPr lang="en-US" dirty="0"/>
          </a:p>
        </p:txBody>
      </p:sp>
      <p:sp>
        <p:nvSpPr>
          <p:cNvPr id="5" name="Text Placeholder 4"/>
          <p:cNvSpPr>
            <a:spLocks noGrp="1"/>
          </p:cNvSpPr>
          <p:nvPr>
            <p:ph type="body" sz="quarter" idx="3"/>
          </p:nvPr>
        </p:nvSpPr>
        <p:spPr>
          <a:xfrm>
            <a:off x="4640581" y="2489200"/>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6" name="Content Placeholder 5"/>
          <p:cNvSpPr>
            <a:spLocks noGrp="1"/>
          </p:cNvSpPr>
          <p:nvPr>
            <p:ph sz="quarter" idx="4"/>
          </p:nvPr>
        </p:nvSpPr>
        <p:spPr>
          <a:xfrm>
            <a:off x="4640581" y="3248490"/>
            <a:ext cx="3636979" cy="2771312"/>
          </a:xfrm>
        </p:spPr>
        <p:txBody>
          <a:bodyPr>
            <a:normAutofit/>
          </a:bodyPr>
          <a:lstStyle/>
          <a:p>
            <a:pPr lvl="0"/>
            <a:r>
              <a:rPr lang="it-IT"/>
              <a:t>Modifica gli stili del testo dello schema
Secondo livello
Terzo livello
Quarto livello
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200617219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85482897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293870649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97437"/>
            <a:ext cx="2712589" cy="1447800"/>
          </a:xfrm>
        </p:spPr>
        <p:txBody>
          <a:bodyPr anchor="b"/>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568927" y="1452881"/>
            <a:ext cx="3632850" cy="4572000"/>
          </a:xfrm>
        </p:spPr>
        <p:txBody>
          <a:bodyPr anchor="ctr">
            <a:normAutofit/>
          </a:bodyPr>
          <a:lstStyle/>
          <a:p>
            <a:pPr lvl="0"/>
            <a:r>
              <a:rPr lang="it-IT"/>
              <a:t>Modifica gli stili del testo dello schema
Secondo livello
Terzo livello
Quarto livello
Quinto livello</a:t>
            </a:r>
            <a:endParaRPr lang="en-US" dirty="0"/>
          </a:p>
        </p:txBody>
      </p:sp>
      <p:sp>
        <p:nvSpPr>
          <p:cNvPr id="4" name="Text Placeholder 3"/>
          <p:cNvSpPr>
            <a:spLocks noGrp="1"/>
          </p:cNvSpPr>
          <p:nvPr>
            <p:ph type="body" sz="half" idx="2"/>
          </p:nvPr>
        </p:nvSpPr>
        <p:spPr>
          <a:xfrm>
            <a:off x="866441" y="3086844"/>
            <a:ext cx="2712590" cy="2925413"/>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188866051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2" y="1362190"/>
            <a:ext cx="2987087" cy="157480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1591" y="3088562"/>
            <a:ext cx="3001938" cy="2448637"/>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104158200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Immagine panoramica con didascalia">
    <p:spTree>
      <p:nvGrpSpPr>
        <p:cNvPr id="1" name=""/>
        <p:cNvGrpSpPr/>
        <p:nvPr/>
      </p:nvGrpSpPr>
      <p:grpSpPr>
        <a:xfrm>
          <a:off x="0" y="0"/>
          <a:ext cx="0" cy="0"/>
          <a:chOff x="0" y="0"/>
          <a:chExt cx="0" cy="0"/>
        </a:xfrm>
      </p:grpSpPr>
      <p:grpSp>
        <p:nvGrpSpPr>
          <p:cNvPr id="11" name="Group 10"/>
          <p:cNvGrpSpPr/>
          <p:nvPr/>
        </p:nvGrpSpPr>
        <p:grpSpPr>
          <a:xfrm>
            <a:off x="0" y="-2308"/>
            <a:ext cx="9144000" cy="6860308"/>
            <a:chOff x="0" y="-2308"/>
            <a:chExt cx="9144000" cy="6860308"/>
          </a:xfrm>
        </p:grpSpPr>
        <p:sp>
          <p:nvSpPr>
            <p:cNvPr id="12" name="Rectangle 11"/>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3" y="4961453"/>
            <a:ext cx="6422002"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66443" y="5528191"/>
            <a:ext cx="6422003"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60325327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olo e sottotitolo">
    <p:spTree>
      <p:nvGrpSpPr>
        <p:cNvPr id="1" name=""/>
        <p:cNvGrpSpPr/>
        <p:nvPr/>
      </p:nvGrpSpPr>
      <p:grpSpPr>
        <a:xfrm>
          <a:off x="0" y="0"/>
          <a:ext cx="0" cy="0"/>
          <a:chOff x="0" y="0"/>
          <a:chExt cx="0" cy="0"/>
        </a:xfrm>
      </p:grpSpPr>
      <p:grpSp>
        <p:nvGrpSpPr>
          <p:cNvPr id="3" name="Group 2"/>
          <p:cNvGrpSpPr/>
          <p:nvPr/>
        </p:nvGrpSpPr>
        <p:grpSpPr>
          <a:xfrm>
            <a:off x="0" y="-2308"/>
            <a:ext cx="9144000" cy="6860308"/>
            <a:chOff x="0" y="-2308"/>
            <a:chExt cx="9144000" cy="6860308"/>
          </a:xfrm>
        </p:grpSpPr>
        <p:sp>
          <p:nvSpPr>
            <p:cNvPr id="11" name="Rectangle 10"/>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Rectangle 13"/>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2"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927100"/>
            <a:ext cx="6422004" cy="1653117"/>
          </a:xfrm>
        </p:spPr>
        <p:txBody>
          <a:bodyPr anchor="ctr"/>
          <a:lstStyle>
            <a:lvl1pPr>
              <a:defRPr sz="3600"/>
            </a:lvl1pPr>
          </a:lstStyle>
          <a:p>
            <a:r>
              <a:rPr lang="it-IT"/>
              <a:t>Fare clic per modificare lo stile del titolo dello schema</a:t>
            </a:r>
            <a:endParaRPr lang="en-US" dirty="0"/>
          </a:p>
        </p:txBody>
      </p:sp>
      <p:sp>
        <p:nvSpPr>
          <p:cNvPr id="13" name="Text Placeholder 3"/>
          <p:cNvSpPr>
            <a:spLocks noGrp="1"/>
          </p:cNvSpPr>
          <p:nvPr>
            <p:ph type="body" sz="half" idx="2"/>
          </p:nvPr>
        </p:nvSpPr>
        <p:spPr>
          <a:xfrm>
            <a:off x="866441" y="3509006"/>
            <a:ext cx="6422003" cy="2515873"/>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8" name="Rectangle 1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380526785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zione con didascalia">
    <p:spTree>
      <p:nvGrpSpPr>
        <p:cNvPr id="1" name=""/>
        <p:cNvGrpSpPr/>
        <p:nvPr/>
      </p:nvGrpSpPr>
      <p:grpSpPr>
        <a:xfrm>
          <a:off x="0" y="0"/>
          <a:ext cx="0" cy="0"/>
          <a:chOff x="0" y="0"/>
          <a:chExt cx="0" cy="0"/>
        </a:xfrm>
      </p:grpSpPr>
      <p:grpSp>
        <p:nvGrpSpPr>
          <p:cNvPr id="3" name="Group 2"/>
          <p:cNvGrpSpPr/>
          <p:nvPr/>
        </p:nvGrpSpPr>
        <p:grpSpPr>
          <a:xfrm>
            <a:off x="0" y="-2308"/>
            <a:ext cx="9144000" cy="6860308"/>
            <a:chOff x="0" y="-2308"/>
            <a:chExt cx="9144000" cy="6860308"/>
          </a:xfrm>
        </p:grpSpPr>
        <p:sp>
          <p:nvSpPr>
            <p:cNvPr id="13" name="Rectangle 12"/>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6" name="Freeform 35"/>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1"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10" name="TextBox 9"/>
          <p:cNvSpPr txBox="1"/>
          <p:nvPr/>
        </p:nvSpPr>
        <p:spPr>
          <a:xfrm>
            <a:off x="644721" y="654263"/>
            <a:ext cx="60159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11" name="TextBox 10"/>
          <p:cNvSpPr txBox="1"/>
          <p:nvPr/>
        </p:nvSpPr>
        <p:spPr>
          <a:xfrm>
            <a:off x="7227454" y="2900539"/>
            <a:ext cx="538973"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2" name="Title 1"/>
          <p:cNvSpPr>
            <a:spLocks noGrp="1"/>
          </p:cNvSpPr>
          <p:nvPr>
            <p:ph type="title"/>
          </p:nvPr>
        </p:nvSpPr>
        <p:spPr>
          <a:xfrm>
            <a:off x="1128059" y="914401"/>
            <a:ext cx="6160385" cy="2894878"/>
          </a:xfrm>
        </p:spPr>
        <p:txBody>
          <a:bodyPr/>
          <a:lstStyle>
            <a:lvl1pPr>
              <a:defRPr sz="3600"/>
            </a:lvl1pPr>
          </a:lstStyle>
          <a:p>
            <a:r>
              <a:rPr lang="it-IT"/>
              <a:t>Fare clic per modificare lo stile del titolo dello schema</a:t>
            </a:r>
            <a:endParaRPr lang="en-US" dirty="0"/>
          </a:p>
        </p:txBody>
      </p:sp>
      <p:sp>
        <p:nvSpPr>
          <p:cNvPr id="17" name="Text Placeholder 3"/>
          <p:cNvSpPr>
            <a:spLocks noGrp="1"/>
          </p:cNvSpPr>
          <p:nvPr>
            <p:ph type="body" sz="half" idx="13"/>
          </p:nvPr>
        </p:nvSpPr>
        <p:spPr>
          <a:xfrm>
            <a:off x="1387279" y="3814473"/>
            <a:ext cx="5646142" cy="333113"/>
          </a:xfrm>
        </p:spPr>
        <p:txBody>
          <a:bodyPr>
            <a:normAutofit/>
          </a:bodyPr>
          <a:lstStyle>
            <a:lvl1pPr marL="0" indent="0">
              <a:buNone/>
              <a:defRPr lang="en-US" sz="1400" b="0" i="0" kern="1200" cap="small" dirty="0">
                <a:solidFill>
                  <a:schemeClr val="accent1"/>
                </a:solidFill>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16" name="Text Placeholder 3"/>
          <p:cNvSpPr>
            <a:spLocks noGrp="1"/>
          </p:cNvSpPr>
          <p:nvPr>
            <p:ph type="body" sz="half" idx="2"/>
          </p:nvPr>
        </p:nvSpPr>
        <p:spPr>
          <a:xfrm>
            <a:off x="866440" y="5000815"/>
            <a:ext cx="6422005" cy="1024065"/>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lvl1pPr>
              <a:defRPr sz="900"/>
            </a:lvl1pPr>
          </a:lstStyle>
          <a:p>
            <a:fld id="{B61BEF0D-F0BB-DE4B-95CE-6DB70DBA9567}" type="datetimeFigureOut">
              <a:rPr lang="en-US" smtClean="0"/>
              <a:pPr/>
              <a:t>10/23/18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43" name="Rectangle 42"/>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263321131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cheda nome">
    <p:spTree>
      <p:nvGrpSpPr>
        <p:cNvPr id="1" name=""/>
        <p:cNvGrpSpPr/>
        <p:nvPr/>
      </p:nvGrpSpPr>
      <p:grpSpPr>
        <a:xfrm>
          <a:off x="0" y="0"/>
          <a:ext cx="0" cy="0"/>
          <a:chOff x="0" y="0"/>
          <a:chExt cx="0" cy="0"/>
        </a:xfrm>
      </p:grpSpPr>
      <p:grpSp>
        <p:nvGrpSpPr>
          <p:cNvPr id="7" name="Group 6"/>
          <p:cNvGrpSpPr/>
          <p:nvPr/>
        </p:nvGrpSpPr>
        <p:grpSpPr>
          <a:xfrm>
            <a:off x="0" y="-2308"/>
            <a:ext cx="9144000" cy="6860308"/>
            <a:chOff x="0" y="-2308"/>
            <a:chExt cx="9144000" cy="6860308"/>
          </a:xfrm>
        </p:grpSpPr>
        <p:sp>
          <p:nvSpPr>
            <p:cNvPr id="10" name="Rectangle 9"/>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11"/>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057399"/>
            <a:ext cx="6422004" cy="209550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6441" y="5159399"/>
            <a:ext cx="6422004"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181956063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a:xfrm>
            <a:off x="868884" y="927101"/>
            <a:ext cx="6423592" cy="709864"/>
          </a:xfrm>
        </p:spPr>
        <p:txBody>
          <a:bodyPr/>
          <a:lstStyle>
            <a:lvl1pPr>
              <a:defRPr sz="32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8884" y="2489199"/>
            <a:ext cx="2310988"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22" name="Text Placeholder 3"/>
          <p:cNvSpPr>
            <a:spLocks noGrp="1"/>
          </p:cNvSpPr>
          <p:nvPr>
            <p:ph type="body" sz="half" idx="15"/>
          </p:nvPr>
        </p:nvSpPr>
        <p:spPr>
          <a:xfrm>
            <a:off x="868884" y="3147164"/>
            <a:ext cx="2310988" cy="287771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5" name="Text Placeholder 4"/>
          <p:cNvSpPr>
            <a:spLocks noGrp="1"/>
          </p:cNvSpPr>
          <p:nvPr>
            <p:ph type="body" sz="quarter" idx="3"/>
          </p:nvPr>
        </p:nvSpPr>
        <p:spPr>
          <a:xfrm>
            <a:off x="3408471" y="2489201"/>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23" name="Text Placeholder 3"/>
          <p:cNvSpPr>
            <a:spLocks noGrp="1"/>
          </p:cNvSpPr>
          <p:nvPr>
            <p:ph type="body" sz="half" idx="16"/>
          </p:nvPr>
        </p:nvSpPr>
        <p:spPr>
          <a:xfrm>
            <a:off x="3408472" y="3147164"/>
            <a:ext cx="2326750"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14" name="Text Placeholder 4"/>
          <p:cNvSpPr>
            <a:spLocks noGrp="1"/>
          </p:cNvSpPr>
          <p:nvPr>
            <p:ph type="body" sz="quarter" idx="13"/>
          </p:nvPr>
        </p:nvSpPr>
        <p:spPr>
          <a:xfrm>
            <a:off x="5963820" y="2489200"/>
            <a:ext cx="2313740" cy="657961"/>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24" name="Text Placeholder 3"/>
          <p:cNvSpPr>
            <a:spLocks noGrp="1"/>
          </p:cNvSpPr>
          <p:nvPr>
            <p:ph type="body" sz="half" idx="17"/>
          </p:nvPr>
        </p:nvSpPr>
        <p:spPr>
          <a:xfrm>
            <a:off x="5963820" y="3147162"/>
            <a:ext cx="2313739" cy="2888368"/>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cxnSp>
        <p:nvCxnSpPr>
          <p:cNvPr id="19" name="Straight Connector 18"/>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159824249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a:xfrm>
            <a:off x="866441" y="936973"/>
            <a:ext cx="6423592" cy="699992"/>
          </a:xfrm>
        </p:spPr>
        <p:txBody>
          <a:bodyPr/>
          <a:lstStyle>
            <a:lvl1pPr>
              <a:defRPr sz="32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6439" y="4188546"/>
            <a:ext cx="2314064" cy="649011"/>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29" name="Picture Placeholder 2"/>
          <p:cNvSpPr>
            <a:spLocks noGrp="1" noChangeAspect="1"/>
          </p:cNvSpPr>
          <p:nvPr>
            <p:ph type="pic" idx="15"/>
          </p:nvPr>
        </p:nvSpPr>
        <p:spPr>
          <a:xfrm>
            <a:off x="1021261" y="2489200"/>
            <a:ext cx="2012937"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3" name="Text Placeholder 3"/>
          <p:cNvSpPr>
            <a:spLocks noGrp="1"/>
          </p:cNvSpPr>
          <p:nvPr>
            <p:ph type="body" sz="half" idx="18"/>
          </p:nvPr>
        </p:nvSpPr>
        <p:spPr>
          <a:xfrm>
            <a:off x="866438" y="4837558"/>
            <a:ext cx="2309280" cy="1187322"/>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5" name="Text Placeholder 4"/>
          <p:cNvSpPr>
            <a:spLocks noGrp="1"/>
          </p:cNvSpPr>
          <p:nvPr>
            <p:ph type="body" sz="quarter" idx="3"/>
          </p:nvPr>
        </p:nvSpPr>
        <p:spPr>
          <a:xfrm>
            <a:off x="3404317" y="4188546"/>
            <a:ext cx="2330903"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30" name="Picture Placeholder 2"/>
          <p:cNvSpPr>
            <a:spLocks noGrp="1" noChangeAspect="1"/>
          </p:cNvSpPr>
          <p:nvPr>
            <p:ph type="pic" idx="16"/>
          </p:nvPr>
        </p:nvSpPr>
        <p:spPr>
          <a:xfrm>
            <a:off x="3550622" y="2489200"/>
            <a:ext cx="2025182"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3404317" y="4846509"/>
            <a:ext cx="2330904" cy="1178372"/>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14" name="Text Placeholder 4"/>
          <p:cNvSpPr>
            <a:spLocks noGrp="1"/>
          </p:cNvSpPr>
          <p:nvPr>
            <p:ph type="body" sz="quarter" idx="13"/>
          </p:nvPr>
        </p:nvSpPr>
        <p:spPr>
          <a:xfrm>
            <a:off x="5963820" y="4184814"/>
            <a:ext cx="229949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31" name="Picture Placeholder 2"/>
          <p:cNvSpPr>
            <a:spLocks noGrp="1" noChangeAspect="1"/>
          </p:cNvSpPr>
          <p:nvPr>
            <p:ph type="pic" idx="17"/>
          </p:nvPr>
        </p:nvSpPr>
        <p:spPr>
          <a:xfrm>
            <a:off x="6104945" y="2489200"/>
            <a:ext cx="2018839"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5963820" y="4846510"/>
            <a:ext cx="2299492" cy="118902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cxnSp>
        <p:nvCxnSpPr>
          <p:cNvPr id="21" name="Straight Connector 20"/>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48833135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66441" y="2489200"/>
            <a:ext cx="6343201" cy="3530600"/>
          </a:xfrm>
        </p:spPr>
        <p:txBody>
          <a:bodyPr vert="eaVert" anchor="t" anchorCtr="0"/>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49358425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grpSp>
        <p:nvGrpSpPr>
          <p:cNvPr id="10" name="Group 9"/>
          <p:cNvGrpSpPr/>
          <p:nvPr/>
        </p:nvGrpSpPr>
        <p:grpSpPr>
          <a:xfrm>
            <a:off x="0" y="-2308"/>
            <a:ext cx="9144000" cy="6860308"/>
            <a:chOff x="0" y="-2308"/>
            <a:chExt cx="9144000" cy="6860308"/>
          </a:xfrm>
        </p:grpSpPr>
        <p:sp>
          <p:nvSpPr>
            <p:cNvPr id="11" name="Rectangle 10"/>
            <p:cNvSpPr/>
            <p:nvPr/>
          </p:nvSpPr>
          <p:spPr>
            <a:xfrm>
              <a:off x="0" y="0"/>
              <a:ext cx="9144000" cy="6858000"/>
            </a:xfrm>
            <a:prstGeom prst="rect">
              <a:avLst/>
            </a:prstGeom>
            <a:blipFill>
              <a:blip r:embed="rId2">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Rectangle 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119474" cy="4571999"/>
          </a:xfrm>
        </p:spPr>
        <p:txBody>
          <a:bodyPr vert="eaVert" anchor="b" anchorCtr="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48235" y="1447799"/>
            <a:ext cx="4435439" cy="4571999"/>
          </a:xfrm>
        </p:spPr>
        <p:txBody>
          <a:bodyPr vert="eaVert" anchor="t"/>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942415095"/>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Default - Titolo e testo verticale">
    <p:spTree>
      <p:nvGrpSpPr>
        <p:cNvPr id="1" name=""/>
        <p:cNvGrpSpPr/>
        <p:nvPr/>
      </p:nvGrpSpPr>
      <p:grpSpPr>
        <a:xfrm>
          <a:off x="0" y="0"/>
          <a:ext cx="0" cy="0"/>
          <a:chOff x="0" y="0"/>
          <a:chExt cx="0" cy="0"/>
        </a:xfrm>
      </p:grpSpPr>
      <p:sp>
        <p:nvSpPr>
          <p:cNvPr id="39" name="Shape 39"/>
          <p:cNvSpPr>
            <a:spLocks noGrp="1"/>
          </p:cNvSpPr>
          <p:nvPr>
            <p:ph type="title"/>
          </p:nvPr>
        </p:nvSpPr>
        <p:spPr>
          <a:prstGeom prst="rect">
            <a:avLst/>
          </a:prstGeom>
        </p:spPr>
        <p:txBody>
          <a:bodyPr/>
          <a:lstStyle/>
          <a:p>
            <a:pPr lvl="0">
              <a:defRPr sz="1800">
                <a:uFillTx/>
              </a:defRPr>
            </a:pPr>
            <a:r>
              <a:rPr sz="4400">
                <a:uFill>
                  <a:solidFill/>
                </a:uFill>
              </a:rPr>
              <a:t>Titolo Testo</a:t>
            </a:r>
          </a:p>
        </p:txBody>
      </p:sp>
      <p:sp>
        <p:nvSpPr>
          <p:cNvPr id="40" name="Shape 40"/>
          <p:cNvSpPr>
            <a:spLocks noGrp="1"/>
          </p:cNvSpPr>
          <p:nvPr>
            <p:ph type="body" idx="1"/>
          </p:nvPr>
        </p:nvSpPr>
        <p:spPr>
          <a:prstGeom prst="rect">
            <a:avLst/>
          </a:prstGeom>
        </p:spPr>
        <p:txBody>
          <a:bodyPr/>
          <a:lstStyle/>
          <a:p>
            <a:pPr lvl="0">
              <a:defRPr sz="1800">
                <a:uFillTx/>
              </a:defRPr>
            </a:pPr>
            <a:r>
              <a:rPr sz="3200">
                <a:uFill>
                  <a:solidFill/>
                </a:uFill>
              </a:rPr>
              <a:t>Corpo livello uno</a:t>
            </a:r>
          </a:p>
          <a:p>
            <a:pPr lvl="1">
              <a:defRPr sz="1800">
                <a:uFillTx/>
              </a:defRPr>
            </a:pPr>
            <a:r>
              <a:rPr sz="3200">
                <a:uFill>
                  <a:solidFill/>
                </a:uFill>
              </a:rPr>
              <a:t>Corpo livello due</a:t>
            </a:r>
          </a:p>
          <a:p>
            <a:pPr lvl="2">
              <a:defRPr sz="1800">
                <a:uFillTx/>
              </a:defRPr>
            </a:pPr>
            <a:r>
              <a:rPr sz="3200">
                <a:uFill>
                  <a:solidFill/>
                </a:uFill>
              </a:rPr>
              <a:t>Corpo livello tre</a:t>
            </a:r>
          </a:p>
          <a:p>
            <a:pPr lvl="3">
              <a:defRPr sz="1800">
                <a:uFillTx/>
              </a:defRPr>
            </a:pPr>
            <a:r>
              <a:rPr sz="3200">
                <a:uFill>
                  <a:solidFill/>
                </a:uFill>
              </a:rPr>
              <a:t>Corpo livello quattro</a:t>
            </a:r>
          </a:p>
          <a:p>
            <a:pPr lvl="4">
              <a:defRPr sz="1800">
                <a:uFillTx/>
              </a:defRPr>
            </a:pPr>
            <a:r>
              <a:rPr sz="3200">
                <a:uFill>
                  <a:solidFill/>
                </a:uFill>
              </a:rPr>
              <a:t>Livello 5</a:t>
            </a:r>
          </a:p>
        </p:txBody>
      </p:sp>
      <p:sp>
        <p:nvSpPr>
          <p:cNvPr id="41" name="Shape 41"/>
          <p:cNvSpPr>
            <a:spLocks noGrp="1"/>
          </p:cNvSpPr>
          <p:nvPr>
            <p:ph type="sldNum" sz="quarter" idx="2"/>
          </p:nvPr>
        </p:nvSpPr>
        <p:spPr>
          <a:prstGeom prst="rect">
            <a:avLst/>
          </a:prstGeom>
        </p:spPr>
        <p:txBody>
          <a:bodyPr/>
          <a:lstStyle/>
          <a:p>
            <a:pPr lvl="0"/>
            <a:fld id="{86CB4B4D-7CA3-9044-876B-883B54F8677D}" type="slidenum">
              <a:t>‹N›</a:t>
            </a:fld>
            <a:endParaRPr/>
          </a:p>
        </p:txBody>
      </p:sp>
    </p:spTree>
    <p:extLst>
      <p:ext uri="{BB962C8B-B14F-4D97-AF65-F5344CB8AC3E}">
        <p14:creationId xmlns:p14="http://schemas.microsoft.com/office/powerpoint/2010/main" val="134453991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2308"/>
            <a:ext cx="9144000" cy="6860308"/>
            <a:chOff x="0" y="-2308"/>
            <a:chExt cx="9144000" cy="6860308"/>
          </a:xfrm>
        </p:grpSpPr>
        <p:sp>
          <p:nvSpPr>
            <p:cNvPr id="15" name="Rectangle 14"/>
            <p:cNvSpPr/>
            <p:nvPr/>
          </p:nvSpPr>
          <p:spPr>
            <a:xfrm>
              <a:off x="0" y="0"/>
              <a:ext cx="9144000" cy="6858000"/>
            </a:xfrm>
            <a:prstGeom prst="rect">
              <a:avLst/>
            </a:prstGeom>
            <a:blipFill>
              <a:blip r:embed="rId20">
                <a:duotone>
                  <a:schemeClr val="dk2">
                    <a:shade val="42000"/>
                    <a:hueMod val="42000"/>
                    <a:satMod val="124000"/>
                    <a:lumMod val="62000"/>
                  </a:schemeClr>
                  <a:schemeClr val="dk2">
                    <a:tint val="96000"/>
                    <a:satMod val="130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618"/>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65092"/>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879"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879"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13"/>
            <p:cNvSpPr/>
            <p:nvPr/>
          </p:nvSpPr>
          <p:spPr bwMode="gray">
            <a:xfrm>
              <a:off x="485023" y="1854142"/>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6" name="Freeform 5"/>
            <p:cNvSpPr>
              <a:spLocks noEditPoints="1"/>
            </p:cNvSpPr>
            <p:nvPr/>
          </p:nvSpPr>
          <p:spPr bwMode="gray">
            <a:xfrm>
              <a:off x="0" y="-23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3564" y="925605"/>
            <a:ext cx="6346078" cy="711359"/>
          </a:xfrm>
          <a:prstGeom prst="rect">
            <a:avLst/>
          </a:prstGeom>
        </p:spPr>
        <p:txBody>
          <a:bodyPr vert="horz" lIns="91440" tIns="45720" rIns="91440" bIns="45720" rtlCol="0" anchor="ctr">
            <a:no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66441" y="2489200"/>
            <a:ext cx="6343201" cy="3530600"/>
          </a:xfrm>
          <a:prstGeom prst="rect">
            <a:avLst/>
          </a:prstGeom>
        </p:spPr>
        <p:txBody>
          <a:bodyPr vert="horz" lIns="91440" tIns="45720" rIns="91440" bIns="45720" rtlCol="0">
            <a:normAutofit/>
          </a:bodyPr>
          <a:lstStyle/>
          <a:p>
            <a:pPr lvl="0"/>
            <a:r>
              <a:rPr lang="it-IT"/>
              <a:t>Modifica gli stili del testo dello schema
Secondo livello
Terzo livello
Quarto livello
Quinto livello</a:t>
            </a:r>
            <a:endParaRPr lang="en-US" dirty="0"/>
          </a:p>
        </p:txBody>
      </p:sp>
      <p:sp>
        <p:nvSpPr>
          <p:cNvPr id="5" name="Footer Placeholder 4"/>
          <p:cNvSpPr>
            <a:spLocks noGrp="1"/>
          </p:cNvSpPr>
          <p:nvPr>
            <p:ph type="ftr" sz="quarter" idx="3"/>
          </p:nvPr>
        </p:nvSpPr>
        <p:spPr>
          <a:xfrm>
            <a:off x="590842" y="6365497"/>
            <a:ext cx="3859795" cy="228660"/>
          </a:xfrm>
          <a:prstGeom prst="rect">
            <a:avLst/>
          </a:prstGeom>
        </p:spPr>
        <p:txBody>
          <a:bodyPr vert="horz" lIns="91440" tIns="45720" rIns="91440" bIns="45720" rtlCol="0" anchor="b"/>
          <a:lstStyle>
            <a:lvl1pPr algn="l">
              <a:defRPr sz="1000" b="1" i="0">
                <a:solidFill>
                  <a:schemeClr val="accent1"/>
                </a:solidFill>
              </a:defRPr>
            </a:lvl1pPr>
          </a:lstStyle>
          <a:p>
            <a:endParaRPr lang="en-US" dirty="0"/>
          </a:p>
        </p:txBody>
      </p:sp>
      <p:sp>
        <p:nvSpPr>
          <p:cNvPr id="4" name="Date Placeholder 3"/>
          <p:cNvSpPr>
            <a:spLocks noGrp="1"/>
          </p:cNvSpPr>
          <p:nvPr>
            <p:ph type="dt" sz="half" idx="2"/>
          </p:nvPr>
        </p:nvSpPr>
        <p:spPr>
          <a:xfrm>
            <a:off x="7574443" y="6371444"/>
            <a:ext cx="990599" cy="228659"/>
          </a:xfrm>
          <a:prstGeom prst="rect">
            <a:avLst/>
          </a:prstGeom>
        </p:spPr>
        <p:txBody>
          <a:bodyPr vert="horz" lIns="91440" tIns="45720" rIns="91440" bIns="45720" rtlCol="0" anchor="b"/>
          <a:lstStyle>
            <a:lvl1pPr algn="r">
              <a:defRPr sz="900" b="1" i="0">
                <a:solidFill>
                  <a:schemeClr val="accent1"/>
                </a:solidFill>
              </a:defRPr>
            </a:lvl1pPr>
          </a:lstStyle>
          <a:p>
            <a:fld id="{B61BEF0D-F0BB-DE4B-95CE-6DB70DBA9567}" type="datetimeFigureOut">
              <a:rPr lang="en-US" smtClean="0"/>
              <a:pPr/>
              <a:t>10/23/18</a:t>
            </a:fld>
            <a:endParaRPr lang="en-US" dirty="0"/>
          </a:p>
        </p:txBody>
      </p:sp>
      <p:sp>
        <p:nvSpPr>
          <p:cNvPr id="17" name="Rectangle 1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7766428" y="295730"/>
            <a:ext cx="628813" cy="767687"/>
          </a:xfrm>
          <a:prstGeom prst="rect">
            <a:avLst/>
          </a:prstGeom>
        </p:spPr>
        <p:txBody>
          <a:bodyPr vert="horz" lIns="91440" tIns="45720" rIns="91440" bIns="45720" rtlCol="0" anchor="b"/>
          <a:lstStyle>
            <a:lvl1pPr algn="ctr">
              <a:defRPr sz="2800" b="0" i="0">
                <a:solidFill>
                  <a:schemeClr val="bg1"/>
                </a:solidFill>
              </a:defRPr>
            </a:lvl1pPr>
          </a:lstStyle>
          <a:p>
            <a:pPr lvl="0"/>
            <a:fld id="{86CB4B4D-7CA3-9044-876B-883B54F8677D}" type="slidenum">
              <a:rPr lang="it-CH" smtClean="0"/>
              <a:t>‹N›</a:t>
            </a:fld>
            <a:endParaRPr lang="it-CH"/>
          </a:p>
        </p:txBody>
      </p:sp>
    </p:spTree>
    <p:extLst>
      <p:ext uri="{BB962C8B-B14F-4D97-AF65-F5344CB8AC3E}">
        <p14:creationId xmlns:p14="http://schemas.microsoft.com/office/powerpoint/2010/main" val="2669488948"/>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19" r:id="rId15"/>
    <p:sldLayoutId id="2147483920" r:id="rId16"/>
    <p:sldLayoutId id="2147483921" r:id="rId17"/>
    <p:sldLayoutId id="2147483922" r:id="rId18"/>
  </p:sldLayoutIdLst>
  <p:hf hdr="0" ftr="0" dt="0"/>
  <p:txStyles>
    <p:title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hyperlink" Target="http://www.donnalavoro.ch/" TargetMode="External"/><Relationship Id="rId2" Type="http://schemas.openxmlformats.org/officeDocument/2006/relationships/hyperlink" Target="mailto:nora@njct.ch" TargetMode="Externa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p:nvPr/>
        </p:nvSpPr>
        <p:spPr>
          <a:xfrm>
            <a:off x="797748" y="1675130"/>
            <a:ext cx="7548504" cy="423192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lvl="0">
              <a:spcBef>
                <a:spcPts val="1200"/>
              </a:spcBef>
              <a:defRPr>
                <a:uFillTx/>
              </a:defRPr>
            </a:pPr>
            <a:endParaRPr sz="2500" b="1" dirty="0">
              <a:uFill>
                <a:solidFill/>
              </a:uFill>
              <a:latin typeface="+mj-lt"/>
              <a:ea typeface="+mj-ea"/>
              <a:cs typeface="+mj-cs"/>
              <a:sym typeface="Helvetica"/>
            </a:endParaRPr>
          </a:p>
          <a:p>
            <a:pPr lvl="0">
              <a:spcBef>
                <a:spcPts val="1200"/>
              </a:spcBef>
              <a:defRPr>
                <a:uFillTx/>
              </a:defRPr>
            </a:pPr>
            <a:endParaRPr lang="de-CH" sz="2800" b="1" dirty="0">
              <a:solidFill>
                <a:schemeClr val="tx1"/>
              </a:solidFill>
              <a:uFill>
                <a:solidFill>
                  <a:srgbClr val="4C599A"/>
                </a:solidFill>
              </a:uFill>
              <a:latin typeface="+mj-lt"/>
              <a:ea typeface="+mj-ea"/>
              <a:cs typeface="+mj-cs"/>
              <a:sym typeface="Helvetica"/>
            </a:endParaRPr>
          </a:p>
          <a:p>
            <a:pPr lvl="0">
              <a:spcBef>
                <a:spcPts val="1200"/>
              </a:spcBef>
              <a:defRPr>
                <a:uFillTx/>
              </a:defRPr>
            </a:pPr>
            <a:r>
              <a:rPr lang="de-CH" sz="2800" b="1" dirty="0">
                <a:solidFill>
                  <a:schemeClr val="tx1"/>
                </a:solidFill>
                <a:uFill>
                  <a:solidFill>
                    <a:srgbClr val="4C599A"/>
                  </a:solidFill>
                </a:uFill>
                <a:latin typeface="+mj-lt"/>
                <a:ea typeface="+mj-ea"/>
                <a:cs typeface="+mj-cs"/>
                <a:sym typeface="Helvetica"/>
              </a:rPr>
              <a:t>La </a:t>
            </a:r>
            <a:r>
              <a:rPr lang="de-CH" sz="2800" b="1" dirty="0" err="1">
                <a:solidFill>
                  <a:schemeClr val="tx1"/>
                </a:solidFill>
                <a:uFill>
                  <a:solidFill>
                    <a:srgbClr val="4C599A"/>
                  </a:solidFill>
                </a:uFill>
                <a:latin typeface="+mj-lt"/>
                <a:ea typeface="+mj-ea"/>
                <a:cs typeface="+mj-cs"/>
                <a:sym typeface="Helvetica"/>
              </a:rPr>
              <a:t>legge</a:t>
            </a:r>
            <a:r>
              <a:rPr lang="de-CH" sz="2800" b="1" dirty="0">
                <a:solidFill>
                  <a:schemeClr val="tx1"/>
                </a:solidFill>
                <a:uFill>
                  <a:solidFill>
                    <a:srgbClr val="4C599A"/>
                  </a:solidFill>
                </a:uFill>
                <a:latin typeface="+mj-lt"/>
                <a:ea typeface="+mj-ea"/>
                <a:cs typeface="+mj-cs"/>
                <a:sym typeface="Helvetica"/>
              </a:rPr>
              <a:t> </a:t>
            </a:r>
            <a:r>
              <a:rPr lang="de-CH" sz="2800" b="1" dirty="0" err="1">
                <a:solidFill>
                  <a:schemeClr val="tx1"/>
                </a:solidFill>
                <a:uFill>
                  <a:solidFill>
                    <a:srgbClr val="4C599A"/>
                  </a:solidFill>
                </a:uFill>
                <a:latin typeface="+mj-lt"/>
                <a:ea typeface="+mj-ea"/>
                <a:cs typeface="+mj-cs"/>
                <a:sym typeface="Helvetica"/>
              </a:rPr>
              <a:t>sulla</a:t>
            </a:r>
            <a:r>
              <a:rPr lang="de-CH" sz="2800" b="1" dirty="0">
                <a:solidFill>
                  <a:schemeClr val="tx1"/>
                </a:solidFill>
                <a:uFill>
                  <a:solidFill>
                    <a:srgbClr val="4C599A"/>
                  </a:solidFill>
                </a:uFill>
                <a:latin typeface="+mj-lt"/>
                <a:ea typeface="+mj-ea"/>
                <a:cs typeface="+mj-cs"/>
                <a:sym typeface="Helvetica"/>
              </a:rPr>
              <a:t> </a:t>
            </a:r>
            <a:r>
              <a:rPr lang="de-CH" sz="2800" b="1" dirty="0" err="1">
                <a:solidFill>
                  <a:schemeClr val="tx1"/>
                </a:solidFill>
                <a:uFill>
                  <a:solidFill>
                    <a:srgbClr val="4C599A"/>
                  </a:solidFill>
                </a:uFill>
                <a:latin typeface="+mj-lt"/>
                <a:ea typeface="+mj-ea"/>
                <a:cs typeface="+mj-cs"/>
                <a:sym typeface="Helvetica"/>
              </a:rPr>
              <a:t>parità</a:t>
            </a:r>
            <a:r>
              <a:rPr lang="de-CH" sz="2800" b="1" dirty="0">
                <a:solidFill>
                  <a:schemeClr val="tx1"/>
                </a:solidFill>
                <a:uFill>
                  <a:solidFill>
                    <a:srgbClr val="4C599A"/>
                  </a:solidFill>
                </a:uFill>
                <a:latin typeface="+mj-lt"/>
                <a:ea typeface="+mj-ea"/>
                <a:cs typeface="+mj-cs"/>
                <a:sym typeface="Helvetica"/>
              </a:rPr>
              <a:t> </a:t>
            </a:r>
            <a:r>
              <a:rPr lang="de-CH" sz="2800" b="1" dirty="0" err="1">
                <a:solidFill>
                  <a:schemeClr val="tx1"/>
                </a:solidFill>
                <a:uFill>
                  <a:solidFill>
                    <a:srgbClr val="4C599A"/>
                  </a:solidFill>
                </a:uFill>
                <a:latin typeface="+mj-lt"/>
                <a:ea typeface="+mj-ea"/>
                <a:cs typeface="+mj-cs"/>
                <a:sym typeface="Helvetica"/>
              </a:rPr>
              <a:t>dei</a:t>
            </a:r>
            <a:r>
              <a:rPr lang="de-CH" sz="2800" b="1" dirty="0">
                <a:solidFill>
                  <a:schemeClr val="tx1"/>
                </a:solidFill>
                <a:uFill>
                  <a:solidFill>
                    <a:srgbClr val="4C599A"/>
                  </a:solidFill>
                </a:uFill>
                <a:latin typeface="+mj-lt"/>
                <a:ea typeface="+mj-ea"/>
                <a:cs typeface="+mj-cs"/>
                <a:sym typeface="Helvetica"/>
              </a:rPr>
              <a:t> </a:t>
            </a:r>
            <a:r>
              <a:rPr lang="de-CH" sz="2800" b="1" dirty="0" err="1">
                <a:solidFill>
                  <a:schemeClr val="tx1"/>
                </a:solidFill>
                <a:uFill>
                  <a:solidFill>
                    <a:srgbClr val="4C599A"/>
                  </a:solidFill>
                </a:uFill>
                <a:latin typeface="+mj-lt"/>
                <a:ea typeface="+mj-ea"/>
                <a:cs typeface="+mj-cs"/>
                <a:sym typeface="Helvetica"/>
              </a:rPr>
              <a:t>sessi</a:t>
            </a:r>
            <a:r>
              <a:rPr lang="de-CH" sz="2800" b="1" dirty="0">
                <a:solidFill>
                  <a:schemeClr val="tx1"/>
                </a:solidFill>
                <a:uFill>
                  <a:solidFill>
                    <a:srgbClr val="4C599A"/>
                  </a:solidFill>
                </a:uFill>
                <a:latin typeface="+mj-lt"/>
                <a:ea typeface="+mj-ea"/>
                <a:cs typeface="+mj-cs"/>
                <a:sym typeface="Helvetica"/>
              </a:rPr>
              <a:t> (</a:t>
            </a:r>
            <a:r>
              <a:rPr lang="de-CH" sz="2800" b="1" dirty="0" err="1">
                <a:solidFill>
                  <a:schemeClr val="tx1"/>
                </a:solidFill>
                <a:uFill>
                  <a:solidFill>
                    <a:srgbClr val="4C599A"/>
                  </a:solidFill>
                </a:uFill>
                <a:latin typeface="+mj-lt"/>
                <a:ea typeface="+mj-ea"/>
                <a:cs typeface="+mj-cs"/>
                <a:sym typeface="Helvetica"/>
              </a:rPr>
              <a:t>Lpar</a:t>
            </a:r>
            <a:r>
              <a:rPr lang="de-CH" sz="2800" b="1" dirty="0">
                <a:solidFill>
                  <a:schemeClr val="tx1"/>
                </a:solidFill>
                <a:uFill>
                  <a:solidFill>
                    <a:srgbClr val="4C599A"/>
                  </a:solidFill>
                </a:uFill>
                <a:latin typeface="+mj-lt"/>
                <a:ea typeface="+mj-ea"/>
                <a:cs typeface="+mj-cs"/>
                <a:sym typeface="Helvetica"/>
              </a:rPr>
              <a:t>) </a:t>
            </a:r>
          </a:p>
          <a:p>
            <a:pPr lvl="0">
              <a:spcBef>
                <a:spcPts val="1200"/>
              </a:spcBef>
              <a:defRPr>
                <a:uFillTx/>
              </a:defRPr>
            </a:pPr>
            <a:endParaRPr lang="de-CH" dirty="0">
              <a:solidFill>
                <a:srgbClr val="4C599A"/>
              </a:solidFill>
              <a:uFill>
                <a:solidFill>
                  <a:srgbClr val="4C599A"/>
                </a:solidFill>
              </a:uFill>
              <a:latin typeface="+mj-lt"/>
              <a:ea typeface="+mj-ea"/>
              <a:cs typeface="+mj-cs"/>
              <a:sym typeface="Helvetica"/>
            </a:endParaRPr>
          </a:p>
          <a:p>
            <a:pPr lvl="0">
              <a:spcBef>
                <a:spcPts val="1200"/>
              </a:spcBef>
              <a:defRPr>
                <a:uFillTx/>
              </a:defRPr>
            </a:pPr>
            <a:r>
              <a:rPr lang="de-CH" dirty="0">
                <a:solidFill>
                  <a:schemeClr val="tx1"/>
                </a:solidFill>
                <a:uFill>
                  <a:solidFill>
                    <a:srgbClr val="4C599A"/>
                  </a:solidFill>
                </a:uFill>
                <a:latin typeface="+mj-lt"/>
                <a:ea typeface="+mj-ea"/>
                <a:cs typeface="+mj-cs"/>
                <a:sym typeface="Helvetica"/>
              </a:rPr>
              <a:t>8 </a:t>
            </a:r>
            <a:r>
              <a:rPr lang="de-CH" dirty="0" err="1">
                <a:solidFill>
                  <a:schemeClr val="tx1"/>
                </a:solidFill>
                <a:uFill>
                  <a:solidFill>
                    <a:srgbClr val="4C599A"/>
                  </a:solidFill>
                </a:uFill>
                <a:latin typeface="+mj-lt"/>
                <a:ea typeface="+mj-ea"/>
                <a:cs typeface="+mj-cs"/>
                <a:sym typeface="Helvetica"/>
              </a:rPr>
              <a:t>novembre</a:t>
            </a:r>
            <a:r>
              <a:rPr lang="de-CH" dirty="0">
                <a:solidFill>
                  <a:schemeClr val="tx1"/>
                </a:solidFill>
                <a:uFill>
                  <a:solidFill>
                    <a:srgbClr val="4C599A"/>
                  </a:solidFill>
                </a:uFill>
                <a:latin typeface="+mj-lt"/>
                <a:ea typeface="+mj-ea"/>
                <a:cs typeface="+mj-cs"/>
                <a:sym typeface="Helvetica"/>
              </a:rPr>
              <a:t> 2018</a:t>
            </a:r>
          </a:p>
          <a:p>
            <a:pPr lvl="0">
              <a:spcBef>
                <a:spcPts val="1200"/>
              </a:spcBef>
              <a:defRPr>
                <a:uFillTx/>
              </a:defRPr>
            </a:pPr>
            <a:endParaRPr dirty="0">
              <a:solidFill>
                <a:schemeClr val="tx1"/>
              </a:solidFill>
              <a:uFill>
                <a:solidFill>
                  <a:srgbClr val="4C599A"/>
                </a:solidFill>
              </a:uFill>
              <a:latin typeface="+mj-lt"/>
              <a:ea typeface="+mj-ea"/>
              <a:cs typeface="+mj-cs"/>
              <a:sym typeface="Helvetica"/>
            </a:endParaRPr>
          </a:p>
          <a:p>
            <a:pPr lvl="0">
              <a:spcBef>
                <a:spcPts val="1200"/>
              </a:spcBef>
              <a:defRPr>
                <a:uFillTx/>
              </a:defRPr>
            </a:pPr>
            <a:r>
              <a:rPr dirty="0">
                <a:solidFill>
                  <a:schemeClr val="tx1"/>
                </a:solidFill>
                <a:uFill>
                  <a:solidFill>
                    <a:srgbClr val="4C599A"/>
                  </a:solidFill>
                </a:uFill>
                <a:latin typeface="+mj-lt"/>
                <a:ea typeface="+mj-ea"/>
                <a:cs typeface="+mj-cs"/>
                <a:sym typeface="Helvetica"/>
              </a:rPr>
              <a:t>Avv. Nora Jardini Croci Torti, </a:t>
            </a:r>
            <a:endParaRPr lang="de-CH" dirty="0">
              <a:solidFill>
                <a:schemeClr val="tx1"/>
              </a:solidFill>
              <a:uFill>
                <a:solidFill>
                  <a:srgbClr val="4C599A"/>
                </a:solidFill>
              </a:uFill>
              <a:latin typeface="+mj-lt"/>
              <a:ea typeface="+mj-ea"/>
              <a:cs typeface="+mj-cs"/>
              <a:sym typeface="Helvetica"/>
            </a:endParaRPr>
          </a:p>
          <a:p>
            <a:pPr lvl="0">
              <a:spcBef>
                <a:spcPts val="1200"/>
              </a:spcBef>
              <a:defRPr>
                <a:uFillTx/>
              </a:defRPr>
            </a:pPr>
            <a:r>
              <a:rPr lang="de-CH" dirty="0">
                <a:solidFill>
                  <a:schemeClr val="tx1"/>
                </a:solidFill>
                <a:uFill>
                  <a:solidFill>
                    <a:srgbClr val="4C599A"/>
                  </a:solidFill>
                </a:uFill>
                <a:latin typeface="+mj-lt"/>
                <a:ea typeface="+mj-ea"/>
                <a:cs typeface="+mj-cs"/>
                <a:sym typeface="Helvetica"/>
              </a:rPr>
              <a:t>C</a:t>
            </a:r>
            <a:r>
              <a:rPr dirty="0" err="1">
                <a:solidFill>
                  <a:schemeClr val="tx1"/>
                </a:solidFill>
                <a:uFill>
                  <a:solidFill>
                    <a:srgbClr val="4C599A"/>
                  </a:solidFill>
                </a:uFill>
                <a:latin typeface="+mj-lt"/>
                <a:ea typeface="+mj-ea"/>
                <a:cs typeface="+mj-cs"/>
                <a:sym typeface="Helvetica"/>
              </a:rPr>
              <a:t>oordinatrice</a:t>
            </a:r>
            <a:r>
              <a:rPr dirty="0">
                <a:solidFill>
                  <a:schemeClr val="tx1"/>
                </a:solidFill>
                <a:uFill>
                  <a:solidFill>
                    <a:srgbClr val="4C599A"/>
                  </a:solidFill>
                </a:uFill>
                <a:latin typeface="+mj-lt"/>
                <a:ea typeface="+mj-ea"/>
                <a:cs typeface="+mj-cs"/>
                <a:sym typeface="Helvetica"/>
              </a:rPr>
              <a:t> del Consultorio giuridico donna e lavoro, </a:t>
            </a:r>
            <a:r>
              <a:rPr dirty="0" err="1">
                <a:solidFill>
                  <a:schemeClr val="tx1"/>
                </a:solidFill>
                <a:uFill>
                  <a:solidFill>
                    <a:srgbClr val="4C599A"/>
                  </a:solidFill>
                </a:uFill>
                <a:latin typeface="+mj-lt"/>
                <a:ea typeface="+mj-ea"/>
                <a:cs typeface="+mj-cs"/>
                <a:sym typeface="Helvetica"/>
              </a:rPr>
              <a:t>Massagno</a:t>
            </a:r>
            <a:endParaRPr lang="de-CH" dirty="0">
              <a:solidFill>
                <a:schemeClr val="tx1"/>
              </a:solidFill>
              <a:uFill>
                <a:solidFill>
                  <a:srgbClr val="4C599A"/>
                </a:solidFill>
              </a:uFill>
              <a:latin typeface="+mj-lt"/>
              <a:ea typeface="+mj-ea"/>
              <a:cs typeface="+mj-cs"/>
              <a:sym typeface="Helvetica"/>
            </a:endParaRPr>
          </a:p>
          <a:p>
            <a:pPr lvl="0">
              <a:spcBef>
                <a:spcPts val="1200"/>
              </a:spcBef>
              <a:defRPr>
                <a:uFillTx/>
              </a:defRPr>
            </a:pPr>
            <a:r>
              <a:rPr lang="it-CH" dirty="0">
                <a:solidFill>
                  <a:schemeClr val="tx1"/>
                </a:solidFill>
                <a:uFill>
                  <a:solidFill>
                    <a:srgbClr val="4C599A"/>
                  </a:solidFill>
                </a:uFill>
                <a:latin typeface="+mj-lt"/>
                <a:ea typeface="+mj-ea"/>
                <a:cs typeface="+mj-cs"/>
                <a:sym typeface="Helvetica"/>
              </a:rPr>
              <a:t>Studio legale, Mendrisio</a:t>
            </a:r>
            <a:endParaRPr dirty="0">
              <a:solidFill>
                <a:schemeClr val="tx1"/>
              </a:solidFill>
              <a:uFill>
                <a:solidFill>
                  <a:srgbClr val="4C599A"/>
                </a:solidFill>
              </a:uFill>
              <a:latin typeface="+mj-lt"/>
              <a:ea typeface="+mj-ea"/>
              <a:cs typeface="+mj-cs"/>
              <a:sym typeface="Helvetica"/>
            </a:endParaRPr>
          </a:p>
        </p:txBody>
      </p:sp>
      <p:sp>
        <p:nvSpPr>
          <p:cNvPr id="50" name="Shape 50"/>
          <p:cNvSpPr>
            <a:spLocks noGrp="1"/>
          </p:cNvSpPr>
          <p:nvPr>
            <p:ph type="title"/>
          </p:nvPr>
        </p:nvSpPr>
        <p:spPr>
          <a:xfrm>
            <a:off x="457200" y="274638"/>
            <a:ext cx="7913631" cy="1143001"/>
          </a:xfrm>
          <a:prstGeom prst="rect">
            <a:avLst/>
          </a:prstGeom>
        </p:spPr>
        <p:txBody>
          <a:bodyPr/>
          <a:lstStyle/>
          <a:p>
            <a:pPr lvl="0">
              <a:defRPr sz="1800">
                <a:uFillTx/>
              </a:defRPr>
            </a:pPr>
            <a:r>
              <a:rPr lang="de-CH" b="1" dirty="0">
                <a:solidFill>
                  <a:schemeClr val="tx1"/>
                </a:solidFill>
                <a:uFill>
                  <a:solidFill>
                    <a:srgbClr val="4C599A"/>
                  </a:solidFill>
                </a:uFill>
                <a:latin typeface="+mj-lt"/>
                <a:ea typeface="+mj-ea"/>
                <a:cs typeface="+mj-cs"/>
                <a:sym typeface="Helvetica"/>
              </a:rPr>
              <a:t>LPAR - OATI</a:t>
            </a:r>
            <a:endParaRPr b="1" dirty="0">
              <a:solidFill>
                <a:schemeClr val="tx1"/>
              </a:solidFill>
              <a:uFill>
                <a:solidFill>
                  <a:srgbClr val="4C599A"/>
                </a:solidFill>
              </a:uFill>
              <a:latin typeface="+mj-lt"/>
              <a:ea typeface="+mj-ea"/>
              <a:cs typeface="+mj-cs"/>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1</a:t>
            </a:fld>
            <a:endParaRPr lang="it-IT"/>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54"/>
          <p:cNvSpPr/>
          <p:nvPr/>
        </p:nvSpPr>
        <p:spPr>
          <a:xfrm>
            <a:off x="457201" y="1948179"/>
            <a:ext cx="8080496" cy="430887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lvl="0">
              <a:spcBef>
                <a:spcPts val="1200"/>
              </a:spcBef>
              <a:defRPr>
                <a:uFillTx/>
              </a:defRPr>
            </a:pPr>
            <a:endParaRPr lang="de-CH" b="1" dirty="0">
              <a:solidFill>
                <a:schemeClr val="tx1"/>
              </a:solidFill>
              <a:uFill>
                <a:solidFill>
                  <a:srgbClr val="4C599A"/>
                </a:solidFill>
              </a:uFill>
              <a:latin typeface="+mj-lt"/>
              <a:ea typeface="+mj-ea"/>
              <a:cs typeface="+mj-cs"/>
              <a:sym typeface="Helvetica"/>
            </a:endParaRPr>
          </a:p>
          <a:p>
            <a:pPr lvl="0">
              <a:spcBef>
                <a:spcPts val="1200"/>
              </a:spcBef>
              <a:defRPr>
                <a:uFillTx/>
              </a:defRPr>
            </a:pPr>
            <a:r>
              <a:rPr lang="de-CH" b="1" dirty="0" err="1">
                <a:solidFill>
                  <a:schemeClr val="tx1"/>
                </a:solidFill>
                <a:uFill>
                  <a:solidFill>
                    <a:srgbClr val="4C599A"/>
                  </a:solidFill>
                </a:uFill>
                <a:latin typeface="+mj-lt"/>
                <a:ea typeface="+mj-ea"/>
                <a:cs typeface="+mj-cs"/>
                <a:sym typeface="Helvetica"/>
              </a:rPr>
              <a:t>Parità</a:t>
            </a:r>
            <a:r>
              <a:rPr lang="de-CH" b="1" dirty="0">
                <a:solidFill>
                  <a:schemeClr val="tx1"/>
                </a:solidFill>
                <a:uFill>
                  <a:solidFill>
                    <a:srgbClr val="4C599A"/>
                  </a:solidFill>
                </a:uFill>
                <a:latin typeface="+mj-lt"/>
                <a:ea typeface="+mj-ea"/>
                <a:cs typeface="+mj-cs"/>
                <a:sym typeface="Helvetica"/>
              </a:rPr>
              <a:t> </a:t>
            </a:r>
            <a:r>
              <a:rPr lang="de-CH" b="1" dirty="0" err="1">
                <a:solidFill>
                  <a:schemeClr val="tx1"/>
                </a:solidFill>
                <a:uFill>
                  <a:solidFill>
                    <a:srgbClr val="4C599A"/>
                  </a:solidFill>
                </a:uFill>
                <a:latin typeface="+mj-lt"/>
                <a:ea typeface="+mj-ea"/>
                <a:cs typeface="+mj-cs"/>
                <a:sym typeface="Helvetica"/>
              </a:rPr>
              <a:t>tra</a:t>
            </a:r>
            <a:r>
              <a:rPr lang="de-CH" b="1" dirty="0">
                <a:solidFill>
                  <a:schemeClr val="tx1"/>
                </a:solidFill>
                <a:uFill>
                  <a:solidFill>
                    <a:srgbClr val="4C599A"/>
                  </a:solidFill>
                </a:uFill>
                <a:latin typeface="+mj-lt"/>
                <a:ea typeface="+mj-ea"/>
                <a:cs typeface="+mj-cs"/>
                <a:sym typeface="Helvetica"/>
              </a:rPr>
              <a:t> i </a:t>
            </a:r>
            <a:r>
              <a:rPr lang="de-CH" b="1" dirty="0" err="1">
                <a:solidFill>
                  <a:schemeClr val="tx1"/>
                </a:solidFill>
                <a:uFill>
                  <a:solidFill>
                    <a:srgbClr val="4C599A"/>
                  </a:solidFill>
                </a:uFill>
                <a:latin typeface="+mj-lt"/>
                <a:ea typeface="+mj-ea"/>
                <a:cs typeface="+mj-cs"/>
                <a:sym typeface="Helvetica"/>
              </a:rPr>
              <a:t>sessi</a:t>
            </a:r>
            <a:r>
              <a:rPr lang="de-CH" b="1" dirty="0">
                <a:solidFill>
                  <a:schemeClr val="tx1"/>
                </a:solidFill>
                <a:uFill>
                  <a:solidFill>
                    <a:srgbClr val="4C599A"/>
                  </a:solidFill>
                </a:uFill>
                <a:latin typeface="+mj-lt"/>
                <a:ea typeface="+mj-ea"/>
                <a:cs typeface="+mj-cs"/>
                <a:sym typeface="Helvetica"/>
              </a:rPr>
              <a:t> in </a:t>
            </a:r>
            <a:r>
              <a:rPr lang="de-CH" b="1" dirty="0" err="1">
                <a:solidFill>
                  <a:schemeClr val="tx1"/>
                </a:solidFill>
                <a:uFill>
                  <a:solidFill>
                    <a:srgbClr val="4C599A"/>
                  </a:solidFill>
                </a:uFill>
                <a:latin typeface="+mj-lt"/>
                <a:ea typeface="+mj-ea"/>
                <a:cs typeface="+mj-cs"/>
                <a:sym typeface="Helvetica"/>
              </a:rPr>
              <a:t>generale</a:t>
            </a:r>
            <a:endParaRPr b="1" dirty="0">
              <a:solidFill>
                <a:schemeClr val="tx1"/>
              </a:solidFill>
              <a:uFill>
                <a:solidFill>
                  <a:srgbClr val="4C599A"/>
                </a:solidFill>
              </a:uFill>
              <a:latin typeface="+mj-lt"/>
              <a:ea typeface="+mj-ea"/>
              <a:cs typeface="+mj-cs"/>
              <a:sym typeface="Helvetica"/>
            </a:endParaRPr>
          </a:p>
          <a:p>
            <a:pPr lvl="0">
              <a:spcBef>
                <a:spcPts val="1200"/>
              </a:spcBef>
              <a:defRPr>
                <a:uFillTx/>
              </a:defRPr>
            </a:pPr>
            <a:r>
              <a:rPr dirty="0">
                <a:solidFill>
                  <a:schemeClr val="tx1"/>
                </a:solidFill>
                <a:uFill>
                  <a:solidFill>
                    <a:srgbClr val="4C599A"/>
                  </a:solidFill>
                </a:uFill>
                <a:latin typeface="+mj-lt"/>
                <a:ea typeface="+mj-ea"/>
                <a:cs typeface="+mj-cs"/>
                <a:sym typeface="Helvetica"/>
              </a:rPr>
              <a:t>Basi legali: </a:t>
            </a:r>
            <a:endParaRPr lang="de-CH" dirty="0">
              <a:solidFill>
                <a:schemeClr val="tx1"/>
              </a:solidFill>
              <a:uFill>
                <a:solidFill>
                  <a:srgbClr val="4C599A"/>
                </a:solidFill>
              </a:uFill>
              <a:latin typeface="+mj-lt"/>
              <a:ea typeface="+mj-ea"/>
              <a:cs typeface="+mj-cs"/>
              <a:sym typeface="Helvetica"/>
            </a:endParaRPr>
          </a:p>
          <a:p>
            <a:pPr lvl="0">
              <a:spcBef>
                <a:spcPts val="1200"/>
              </a:spcBef>
              <a:defRPr>
                <a:uFillTx/>
              </a:defRPr>
            </a:pPr>
            <a:endParaRPr lang="de-CH" dirty="0">
              <a:solidFill>
                <a:schemeClr val="tx1"/>
              </a:solidFill>
              <a:uFill>
                <a:solidFill>
                  <a:srgbClr val="4C599A"/>
                </a:solidFill>
              </a:uFill>
              <a:latin typeface="+mj-lt"/>
              <a:ea typeface="+mj-ea"/>
              <a:cs typeface="+mj-cs"/>
              <a:sym typeface="Helvetica"/>
            </a:endParaRPr>
          </a:p>
          <a:p>
            <a:pPr marL="0" indent="0">
              <a:buFont typeface="Arial" charset="0"/>
              <a:buNone/>
            </a:pPr>
            <a:r>
              <a:rPr lang="it-IT" dirty="0">
                <a:solidFill>
                  <a:schemeClr val="tx1"/>
                </a:solidFill>
                <a:latin typeface="+mj-lt"/>
                <a:ea typeface="ＭＳ Ｐゴシック" charset="0"/>
                <a:cs typeface="Helvetica"/>
              </a:rPr>
              <a:t>Nel 1981 è stato accettato l’</a:t>
            </a:r>
            <a:r>
              <a:rPr lang="it-IT" altLang="ja-JP" dirty="0">
                <a:solidFill>
                  <a:schemeClr val="tx1"/>
                </a:solidFill>
                <a:latin typeface="+mj-lt"/>
                <a:ea typeface="ＭＳ Ｐゴシック" charset="0"/>
                <a:cs typeface="Helvetica"/>
              </a:rPr>
              <a:t>articolo costituzionale con il quale è stata sancita l’uguaglianza giuridica tra uomo e donna: </a:t>
            </a:r>
          </a:p>
          <a:p>
            <a:pPr marL="0" indent="0">
              <a:buFont typeface="Arial" charset="0"/>
              <a:buNone/>
            </a:pPr>
            <a:endParaRPr lang="it-IT" dirty="0">
              <a:solidFill>
                <a:schemeClr val="tx1"/>
              </a:solidFill>
              <a:latin typeface="+mj-lt"/>
              <a:ea typeface="ＭＳ Ｐゴシック" charset="0"/>
              <a:cs typeface="Helvetica"/>
            </a:endParaRPr>
          </a:p>
          <a:p>
            <a:pPr marL="0" indent="0">
              <a:buFont typeface="Arial" charset="0"/>
              <a:buNone/>
            </a:pPr>
            <a:r>
              <a:rPr lang="it-IT" dirty="0">
                <a:solidFill>
                  <a:schemeClr val="tx1"/>
                </a:solidFill>
                <a:latin typeface="+mj-lt"/>
                <a:ea typeface="ＭＳ Ｐゴシック" charset="0"/>
                <a:cs typeface="Helvetica"/>
              </a:rPr>
              <a:t>Art. 8    </a:t>
            </a:r>
            <a:r>
              <a:rPr lang="it-IT" dirty="0" err="1">
                <a:solidFill>
                  <a:schemeClr val="tx1"/>
                </a:solidFill>
                <a:latin typeface="+mj-lt"/>
                <a:ea typeface="ＭＳ Ｐゴシック" charset="0"/>
                <a:cs typeface="Helvetica"/>
              </a:rPr>
              <a:t>Cost</a:t>
            </a:r>
            <a:r>
              <a:rPr lang="it-IT" dirty="0">
                <a:solidFill>
                  <a:schemeClr val="tx1"/>
                </a:solidFill>
                <a:latin typeface="+mj-lt"/>
                <a:ea typeface="ＭＳ Ｐゴシック" charset="0"/>
                <a:cs typeface="Helvetica"/>
              </a:rPr>
              <a:t>. Uguaglianza giuridica</a:t>
            </a:r>
          </a:p>
          <a:p>
            <a:pPr marL="342900" indent="-342900">
              <a:buFont typeface="Arial" charset="0"/>
              <a:buAutoNum type="arabicPlain" startAt="3"/>
            </a:pPr>
            <a:r>
              <a:rPr lang="it-IT" dirty="0">
                <a:solidFill>
                  <a:schemeClr val="tx1"/>
                </a:solidFill>
                <a:latin typeface="+mj-lt"/>
                <a:ea typeface="ＭＳ Ｐゴシック" charset="0"/>
                <a:cs typeface="Helvetica"/>
              </a:rPr>
              <a:t>Uomo e donna hanno uguali diritti. La legge ne assicura l</a:t>
            </a:r>
            <a:r>
              <a:rPr lang="de-CH" dirty="0">
                <a:solidFill>
                  <a:schemeClr val="tx1"/>
                </a:solidFill>
                <a:latin typeface="+mj-lt"/>
                <a:ea typeface="ＭＳ Ｐゴシック" charset="0"/>
                <a:cs typeface="Helvetica"/>
              </a:rPr>
              <a:t>‘</a:t>
            </a:r>
            <a:r>
              <a:rPr lang="it-IT" altLang="ja-JP" dirty="0">
                <a:solidFill>
                  <a:schemeClr val="tx1"/>
                </a:solidFill>
                <a:latin typeface="+mj-lt"/>
                <a:ea typeface="ＭＳ Ｐゴシック" charset="0"/>
                <a:cs typeface="Helvetica"/>
              </a:rPr>
              <a:t>uguaglianza, di diritto e di fatto, in particolare per quanto concerne la famiglia, l’istruzione e il lavoro. Uomo e donna hanno diritto a un salario uguale per un lavoro di uguale valore.</a:t>
            </a:r>
            <a:endParaRPr lang="it-IT" dirty="0">
              <a:solidFill>
                <a:schemeClr val="tx1"/>
              </a:solidFill>
              <a:latin typeface="+mj-lt"/>
              <a:ea typeface="ＭＳ Ｐゴシック" charset="0"/>
              <a:cs typeface="Helvetica"/>
            </a:endParaRPr>
          </a:p>
          <a:p>
            <a:pPr lvl="0">
              <a:spcBef>
                <a:spcPts val="1200"/>
              </a:spcBef>
              <a:defRPr>
                <a:uFillTx/>
              </a:defRPr>
            </a:pPr>
            <a:endParaRPr dirty="0">
              <a:uFill>
                <a:solidFill/>
              </a:uFill>
            </a:endParaRPr>
          </a:p>
        </p:txBody>
      </p:sp>
      <p:sp>
        <p:nvSpPr>
          <p:cNvPr id="55" name="Shape 55"/>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latin typeface="+mn-lt"/>
                <a:cs typeface="Helvetica"/>
                <a:sym typeface="Helvetica"/>
              </a:rPr>
              <a:t>LPAR-OATI</a:t>
            </a:r>
            <a:endParaRPr b="1" dirty="0">
              <a:solidFill>
                <a:srgbClr val="4C599A"/>
              </a:solidFill>
              <a:uFill>
                <a:solidFill>
                  <a:srgbClr val="4C599A"/>
                </a:solidFill>
              </a:uFill>
              <a:latin typeface="+mn-lt"/>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2</a:t>
            </a:fld>
            <a:endParaRPr lang="it-IT"/>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hape 59"/>
          <p:cNvSpPr/>
          <p:nvPr/>
        </p:nvSpPr>
        <p:spPr>
          <a:xfrm>
            <a:off x="406401" y="2045392"/>
            <a:ext cx="7548503" cy="39703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indent="0" algn="just">
              <a:buFont typeface="Arial" charset="0"/>
              <a:buNone/>
            </a:pPr>
            <a:endParaRPr lang="it-IT" dirty="0">
              <a:solidFill>
                <a:schemeClr val="tx1"/>
              </a:solidFill>
              <a:latin typeface="+mj-lt"/>
              <a:ea typeface="ＭＳ Ｐゴシック" charset="0"/>
              <a:cs typeface="ＭＳ Ｐゴシック" charset="0"/>
            </a:endParaRPr>
          </a:p>
          <a:p>
            <a:pPr marL="0" indent="0" algn="just">
              <a:buFont typeface="Arial" charset="0"/>
              <a:buNone/>
            </a:pPr>
            <a:r>
              <a:rPr lang="it-IT" dirty="0">
                <a:solidFill>
                  <a:schemeClr val="tx1"/>
                </a:solidFill>
                <a:latin typeface="+mj-lt"/>
                <a:ea typeface="ＭＳ Ｐゴシック" charset="0"/>
                <a:cs typeface="ＭＳ Ｐゴシック" charset="0"/>
              </a:rPr>
              <a:t>Nel 1996 è entrata in vigore la Legge federale sulla parità dei sessi (RS 151.1) che concretizza il principio costituzionale e «mira a promuovere l’uguaglianza effettiva fra donna e uomo» (art. 1 </a:t>
            </a:r>
            <a:r>
              <a:rPr lang="it-IT" dirty="0" err="1">
                <a:solidFill>
                  <a:schemeClr val="tx1"/>
                </a:solidFill>
                <a:latin typeface="+mj-lt"/>
                <a:ea typeface="ＭＳ Ｐゴシック" charset="0"/>
                <a:cs typeface="ＭＳ Ｐゴシック" charset="0"/>
              </a:rPr>
              <a:t>Lpar</a:t>
            </a:r>
            <a:r>
              <a:rPr lang="it-IT" dirty="0">
                <a:solidFill>
                  <a:schemeClr val="tx1"/>
                </a:solidFill>
                <a:latin typeface="+mj-lt"/>
                <a:ea typeface="ＭＳ Ｐゴシック" charset="0"/>
                <a:cs typeface="ＭＳ Ｐゴシック" charset="0"/>
              </a:rPr>
              <a:t>). </a:t>
            </a:r>
          </a:p>
          <a:p>
            <a:pPr marL="0" indent="0" algn="just">
              <a:buFont typeface="Arial" charset="0"/>
              <a:buNone/>
            </a:pPr>
            <a:endParaRPr lang="it-IT" dirty="0">
              <a:solidFill>
                <a:schemeClr val="tx1"/>
              </a:solidFill>
              <a:latin typeface="+mj-lt"/>
              <a:ea typeface="ＭＳ Ｐゴシック" charset="0"/>
              <a:cs typeface="ＭＳ Ｐゴシック" charset="0"/>
            </a:endParaRPr>
          </a:p>
          <a:p>
            <a:pPr marL="0" indent="0" algn="just">
              <a:buFont typeface="Arial" charset="0"/>
              <a:buNone/>
            </a:pPr>
            <a:r>
              <a:rPr lang="it-IT" dirty="0">
                <a:solidFill>
                  <a:schemeClr val="tx1"/>
                </a:solidFill>
                <a:latin typeface="+mj-lt"/>
                <a:ea typeface="ＭＳ Ｐゴシック" charset="0"/>
                <a:cs typeface="ＭＳ Ｐゴシック" charset="0"/>
              </a:rPr>
              <a:t>Elemento centrale della legge è il divieto generale di discriminazione nella vita professionale a causa dell’</a:t>
            </a:r>
            <a:r>
              <a:rPr lang="it-IT" altLang="ja-JP" dirty="0">
                <a:solidFill>
                  <a:schemeClr val="tx1"/>
                </a:solidFill>
                <a:latin typeface="+mj-lt"/>
                <a:ea typeface="ＭＳ Ｐゴシック" charset="0"/>
                <a:cs typeface="ＭＳ Ｐゴシック" charset="0"/>
              </a:rPr>
              <a:t>appartenenza di genere (uomo, donna), dello stato civile, della situazione familiare o di una gravidanza.</a:t>
            </a:r>
          </a:p>
          <a:p>
            <a:pPr marL="0" indent="0" algn="just">
              <a:buFont typeface="Arial" charset="0"/>
              <a:buNone/>
            </a:pPr>
            <a:r>
              <a:rPr lang="it-IT" dirty="0">
                <a:solidFill>
                  <a:schemeClr val="tx1"/>
                </a:solidFill>
                <a:latin typeface="+mj-lt"/>
                <a:ea typeface="ＭＳ Ｐゴシック" charset="0"/>
                <a:cs typeface="ＭＳ Ｐゴシック" charset="0"/>
              </a:rPr>
              <a:t> </a:t>
            </a:r>
          </a:p>
          <a:p>
            <a:pPr marL="0" indent="0" algn="l">
              <a:buFont typeface="Arial" charset="0"/>
              <a:buNone/>
            </a:pPr>
            <a:r>
              <a:rPr lang="it-IT" dirty="0">
                <a:solidFill>
                  <a:schemeClr val="tx1"/>
                </a:solidFill>
                <a:latin typeface="+mj-lt"/>
                <a:ea typeface="ＭＳ Ｐゴシック" charset="0"/>
                <a:cs typeface="ＭＳ Ｐゴシック" charset="0"/>
              </a:rPr>
              <a:t>La proibizione di discriminazione riguarda l’</a:t>
            </a:r>
            <a:r>
              <a:rPr lang="it-IT" altLang="ja-JP" dirty="0">
                <a:solidFill>
                  <a:schemeClr val="tx1"/>
                </a:solidFill>
                <a:latin typeface="+mj-lt"/>
                <a:ea typeface="ＭＳ Ｐゴシック" charset="0"/>
                <a:cs typeface="ＭＳ Ｐゴシック" charset="0"/>
              </a:rPr>
              <a:t>assunzione, la retribuzione, la formazione e il perfezionamento professionali, le promozioni e il licenziamento. </a:t>
            </a:r>
            <a:endParaRPr lang="it-IT" dirty="0">
              <a:solidFill>
                <a:schemeClr val="tx1"/>
              </a:solidFill>
              <a:latin typeface="+mj-lt"/>
              <a:ea typeface="ＭＳ Ｐゴシック" charset="0"/>
              <a:cs typeface="ＭＳ Ｐゴシック" charset="0"/>
            </a:endParaRPr>
          </a:p>
        </p:txBody>
      </p:sp>
      <p:sp>
        <p:nvSpPr>
          <p:cNvPr id="60" name="Shape 60"/>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latin typeface="Helvetica"/>
                <a:cs typeface="Helvetica"/>
                <a:sym typeface="Helvetica"/>
              </a:rPr>
              <a:t>LPAR-OATI</a:t>
            </a:r>
            <a:endParaRPr b="1" dirty="0">
              <a:solidFill>
                <a:srgbClr val="4C599A"/>
              </a:solidFill>
              <a:uFill>
                <a:solidFill>
                  <a:srgbClr val="4C599A"/>
                </a:solidFill>
              </a:uFill>
              <a:latin typeface="Helvetica"/>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3</a:t>
            </a:fld>
            <a:endParaRPr lang="it-IT"/>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4</a:t>
            </a:fld>
            <a:endParaRPr lang="it-IT"/>
          </a:p>
        </p:txBody>
      </p:sp>
      <p:sp>
        <p:nvSpPr>
          <p:cNvPr id="72" name="Shape 72"/>
          <p:cNvSpPr/>
          <p:nvPr/>
        </p:nvSpPr>
        <p:spPr>
          <a:xfrm>
            <a:off x="457200"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pPr lvl="0">
              <a:spcBef>
                <a:spcPts val="600"/>
              </a:spcBef>
              <a:defRPr>
                <a:uFillTx/>
              </a:defRPr>
            </a:pPr>
            <a:endParaRPr sz="2800" dirty="0">
              <a:uFill>
                <a:solidFill/>
              </a:uFill>
            </a:endParaRPr>
          </a:p>
          <a:p>
            <a:pPr lvl="0">
              <a:spcBef>
                <a:spcPts val="600"/>
              </a:spcBef>
              <a:defRPr>
                <a:uFillTx/>
              </a:defRPr>
            </a:pPr>
            <a:endParaRPr lang="de-CH" b="1" dirty="0">
              <a:solidFill>
                <a:schemeClr val="tx1"/>
              </a:solidFill>
              <a:uFill>
                <a:solidFill>
                  <a:srgbClr val="4C599A"/>
                </a:solidFill>
              </a:uFill>
              <a:latin typeface="+mj-lt"/>
              <a:ea typeface="+mj-ea"/>
              <a:cs typeface="+mj-cs"/>
              <a:sym typeface="Helvetica"/>
            </a:endParaRPr>
          </a:p>
          <a:p>
            <a:pPr lvl="0">
              <a:spcBef>
                <a:spcPts val="600"/>
              </a:spcBef>
              <a:defRPr>
                <a:uFillTx/>
              </a:defRPr>
            </a:pPr>
            <a:r>
              <a:rPr lang="de-CH" b="1" dirty="0">
                <a:solidFill>
                  <a:schemeClr val="tx1"/>
                </a:solidFill>
                <a:uFill>
                  <a:solidFill>
                    <a:srgbClr val="4C599A"/>
                  </a:solidFill>
                </a:uFill>
                <a:latin typeface="+mj-lt"/>
                <a:ea typeface="+mj-ea"/>
                <a:cs typeface="+mj-cs"/>
                <a:sym typeface="Helvetica"/>
              </a:rPr>
              <a:t>Campo di </a:t>
            </a:r>
            <a:r>
              <a:rPr lang="de-CH" b="1" dirty="0" err="1">
                <a:solidFill>
                  <a:schemeClr val="tx1"/>
                </a:solidFill>
                <a:uFill>
                  <a:solidFill>
                    <a:srgbClr val="4C599A"/>
                  </a:solidFill>
                </a:uFill>
                <a:latin typeface="+mj-lt"/>
                <a:ea typeface="+mj-ea"/>
                <a:cs typeface="+mj-cs"/>
                <a:sym typeface="Helvetica"/>
              </a:rPr>
              <a:t>applicazione</a:t>
            </a:r>
            <a:endParaRPr b="1" dirty="0">
              <a:solidFill>
                <a:schemeClr val="tx1"/>
              </a:solidFill>
              <a:uFill>
                <a:solidFill>
                  <a:srgbClr val="4C599A"/>
                </a:solidFill>
              </a:uFill>
              <a:latin typeface="+mj-lt"/>
              <a:ea typeface="+mj-ea"/>
              <a:cs typeface="+mj-cs"/>
              <a:sym typeface="Helvetica"/>
            </a:endParaRPr>
          </a:p>
          <a:p>
            <a:pPr lvl="0">
              <a:spcBef>
                <a:spcPts val="600"/>
              </a:spcBef>
              <a:defRPr>
                <a:uFillTx/>
              </a:defRPr>
            </a:pPr>
            <a:endParaRPr lang="de-CH" dirty="0">
              <a:solidFill>
                <a:schemeClr val="tx1"/>
              </a:solidFill>
              <a:uFill>
                <a:solidFill>
                  <a:srgbClr val="4C599A"/>
                </a:solidFill>
              </a:uFill>
              <a:latin typeface="+mj-lt"/>
              <a:ea typeface="+mj-ea"/>
              <a:cs typeface="+mj-cs"/>
              <a:sym typeface="Helvetica"/>
            </a:endParaRPr>
          </a:p>
          <a:p>
            <a:pPr lvl="0">
              <a:spcBef>
                <a:spcPts val="600"/>
              </a:spcBef>
              <a:defRPr>
                <a:uFillTx/>
              </a:defRPr>
            </a:pPr>
            <a:r>
              <a:rPr lang="de-CH" dirty="0" err="1">
                <a:solidFill>
                  <a:schemeClr val="tx1"/>
                </a:solidFill>
                <a:uFill>
                  <a:solidFill>
                    <a:srgbClr val="4C599A"/>
                  </a:solidFill>
                </a:uFill>
                <a:latin typeface="+mj-lt"/>
                <a:ea typeface="+mj-ea"/>
                <a:cs typeface="+mj-cs"/>
                <a:sym typeface="Helvetica"/>
              </a:rPr>
              <a:t>Giusta</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l’art</a:t>
            </a:r>
            <a:r>
              <a:rPr lang="de-CH" dirty="0">
                <a:solidFill>
                  <a:schemeClr val="tx1"/>
                </a:solidFill>
                <a:uFill>
                  <a:solidFill>
                    <a:srgbClr val="4C599A"/>
                  </a:solidFill>
                </a:uFill>
                <a:latin typeface="+mj-lt"/>
                <a:ea typeface="+mj-ea"/>
                <a:cs typeface="+mj-cs"/>
                <a:sym typeface="Helvetica"/>
              </a:rPr>
              <a:t>. 2 </a:t>
            </a:r>
            <a:r>
              <a:rPr lang="de-CH" dirty="0" err="1">
                <a:solidFill>
                  <a:schemeClr val="tx1"/>
                </a:solidFill>
                <a:uFill>
                  <a:solidFill>
                    <a:srgbClr val="4C599A"/>
                  </a:solidFill>
                </a:uFill>
                <a:latin typeface="+mj-lt"/>
                <a:ea typeface="+mj-ea"/>
                <a:cs typeface="+mj-cs"/>
                <a:sym typeface="Helvetica"/>
              </a:rPr>
              <a:t>Lpar</a:t>
            </a:r>
            <a:r>
              <a:rPr lang="de-CH" dirty="0">
                <a:solidFill>
                  <a:schemeClr val="tx1"/>
                </a:solidFill>
                <a:uFill>
                  <a:solidFill>
                    <a:srgbClr val="4C599A"/>
                  </a:solidFill>
                </a:uFill>
                <a:latin typeface="+mj-lt"/>
                <a:ea typeface="+mj-ea"/>
                <a:cs typeface="+mj-cs"/>
                <a:sym typeface="Helvetica"/>
              </a:rPr>
              <a:t> la </a:t>
            </a:r>
            <a:r>
              <a:rPr lang="de-CH" dirty="0" err="1">
                <a:solidFill>
                  <a:schemeClr val="tx1"/>
                </a:solidFill>
                <a:uFill>
                  <a:solidFill>
                    <a:srgbClr val="4C599A"/>
                  </a:solidFill>
                </a:uFill>
                <a:latin typeface="+mj-lt"/>
                <a:ea typeface="+mj-ea"/>
                <a:cs typeface="+mj-cs"/>
                <a:sym typeface="Helvetica"/>
              </a:rPr>
              <a:t>legge</a:t>
            </a:r>
            <a:r>
              <a:rPr lang="de-CH" dirty="0">
                <a:solidFill>
                  <a:schemeClr val="tx1"/>
                </a:solidFill>
                <a:uFill>
                  <a:solidFill>
                    <a:srgbClr val="4C599A"/>
                  </a:solidFill>
                </a:uFill>
                <a:latin typeface="+mj-lt"/>
                <a:ea typeface="+mj-ea"/>
                <a:cs typeface="+mj-cs"/>
                <a:sym typeface="Helvetica"/>
              </a:rPr>
              <a:t> si </a:t>
            </a:r>
            <a:r>
              <a:rPr lang="de-CH" dirty="0" err="1">
                <a:solidFill>
                  <a:schemeClr val="tx1"/>
                </a:solidFill>
                <a:uFill>
                  <a:solidFill>
                    <a:srgbClr val="4C599A"/>
                  </a:solidFill>
                </a:uFill>
                <a:latin typeface="+mj-lt"/>
                <a:ea typeface="+mj-ea"/>
                <a:cs typeface="+mj-cs"/>
                <a:sym typeface="Helvetica"/>
              </a:rPr>
              <a:t>applica</a:t>
            </a:r>
            <a:r>
              <a:rPr lang="de-CH" dirty="0">
                <a:solidFill>
                  <a:schemeClr val="tx1"/>
                </a:solidFill>
                <a:uFill>
                  <a:solidFill>
                    <a:srgbClr val="4C599A"/>
                  </a:solidFill>
                </a:uFill>
                <a:latin typeface="+mj-lt"/>
                <a:ea typeface="+mj-ea"/>
                <a:cs typeface="+mj-cs"/>
                <a:sym typeface="Helvetica"/>
              </a:rPr>
              <a:t> a </a:t>
            </a:r>
            <a:r>
              <a:rPr lang="de-CH" b="1" dirty="0" err="1">
                <a:solidFill>
                  <a:schemeClr val="tx1"/>
                </a:solidFill>
                <a:uFill>
                  <a:solidFill>
                    <a:srgbClr val="4C599A"/>
                  </a:solidFill>
                </a:uFill>
                <a:latin typeface="+mj-lt"/>
                <a:ea typeface="+mj-ea"/>
                <a:cs typeface="+mj-cs"/>
                <a:sym typeface="Helvetica"/>
              </a:rPr>
              <a:t>tutte</a:t>
            </a:r>
            <a:r>
              <a:rPr lang="de-CH" dirty="0">
                <a:solidFill>
                  <a:schemeClr val="tx1"/>
                </a:solidFill>
                <a:uFill>
                  <a:solidFill>
                    <a:srgbClr val="4C599A"/>
                  </a:solidFill>
                </a:uFill>
                <a:latin typeface="+mj-lt"/>
                <a:ea typeface="+mj-ea"/>
                <a:cs typeface="+mj-cs"/>
                <a:sym typeface="Helvetica"/>
              </a:rPr>
              <a:t> le </a:t>
            </a:r>
            <a:r>
              <a:rPr lang="de-CH" dirty="0" err="1">
                <a:solidFill>
                  <a:schemeClr val="tx1"/>
                </a:solidFill>
                <a:uFill>
                  <a:solidFill>
                    <a:srgbClr val="4C599A"/>
                  </a:solidFill>
                </a:uFill>
                <a:latin typeface="+mj-lt"/>
                <a:ea typeface="+mj-ea"/>
                <a:cs typeface="+mj-cs"/>
                <a:sym typeface="Helvetica"/>
              </a:rPr>
              <a:t>lavoratrici</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e</a:t>
            </a:r>
            <a:r>
              <a:rPr lang="de-CH" dirty="0">
                <a:solidFill>
                  <a:schemeClr val="tx1"/>
                </a:solidFill>
                <a:uFill>
                  <a:solidFill>
                    <a:srgbClr val="4C599A"/>
                  </a:solidFill>
                </a:uFill>
                <a:latin typeface="+mj-lt"/>
                <a:ea typeface="+mj-ea"/>
                <a:cs typeface="+mj-cs"/>
                <a:sym typeface="Helvetica"/>
              </a:rPr>
              <a:t> a </a:t>
            </a:r>
            <a:r>
              <a:rPr lang="de-CH" b="1" dirty="0">
                <a:solidFill>
                  <a:schemeClr val="tx1"/>
                </a:solidFill>
                <a:uFill>
                  <a:solidFill>
                    <a:srgbClr val="4C599A"/>
                  </a:solidFill>
                </a:uFill>
                <a:latin typeface="+mj-lt"/>
                <a:ea typeface="+mj-ea"/>
                <a:cs typeface="+mj-cs"/>
                <a:sym typeface="Helvetica"/>
              </a:rPr>
              <a:t>tutti</a:t>
            </a:r>
            <a:r>
              <a:rPr lang="de-CH" dirty="0">
                <a:solidFill>
                  <a:schemeClr val="tx1"/>
                </a:solidFill>
                <a:uFill>
                  <a:solidFill>
                    <a:srgbClr val="4C599A"/>
                  </a:solidFill>
                </a:uFill>
                <a:latin typeface="+mj-lt"/>
                <a:ea typeface="+mj-ea"/>
                <a:cs typeface="+mj-cs"/>
                <a:sym typeface="Helvetica"/>
              </a:rPr>
              <a:t> i </a:t>
            </a:r>
            <a:r>
              <a:rPr lang="de-CH" dirty="0" err="1">
                <a:solidFill>
                  <a:schemeClr val="tx1"/>
                </a:solidFill>
                <a:uFill>
                  <a:solidFill>
                    <a:srgbClr val="4C599A"/>
                  </a:solidFill>
                </a:uFill>
                <a:latin typeface="+mj-lt"/>
                <a:ea typeface="+mj-ea"/>
                <a:cs typeface="+mj-cs"/>
                <a:sym typeface="Helvetica"/>
              </a:rPr>
              <a:t>lavoratori</a:t>
            </a:r>
            <a:r>
              <a:rPr lang="de-CH" dirty="0">
                <a:solidFill>
                  <a:schemeClr val="tx1"/>
                </a:solidFill>
                <a:uFill>
                  <a:solidFill>
                    <a:srgbClr val="4C599A"/>
                  </a:solidFill>
                </a:uFill>
                <a:latin typeface="+mj-lt"/>
                <a:ea typeface="+mj-ea"/>
                <a:cs typeface="+mj-cs"/>
                <a:sym typeface="Helvetica"/>
              </a:rPr>
              <a:t> a </a:t>
            </a:r>
            <a:r>
              <a:rPr lang="de-CH" dirty="0" err="1">
                <a:solidFill>
                  <a:schemeClr val="tx1"/>
                </a:solidFill>
                <a:uFill>
                  <a:solidFill>
                    <a:srgbClr val="4C599A"/>
                  </a:solidFill>
                </a:uFill>
                <a:latin typeface="+mj-lt"/>
                <a:ea typeface="+mj-ea"/>
                <a:cs typeface="+mj-cs"/>
                <a:sym typeface="Helvetica"/>
              </a:rPr>
              <a:t>prescindere</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dal</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datore</a:t>
            </a:r>
            <a:r>
              <a:rPr lang="de-CH" dirty="0">
                <a:solidFill>
                  <a:schemeClr val="tx1"/>
                </a:solidFill>
                <a:uFill>
                  <a:solidFill>
                    <a:srgbClr val="4C599A"/>
                  </a:solidFill>
                </a:uFill>
                <a:latin typeface="+mj-lt"/>
                <a:ea typeface="+mj-ea"/>
                <a:cs typeface="+mj-cs"/>
                <a:sym typeface="Helvetica"/>
              </a:rPr>
              <a:t> di </a:t>
            </a:r>
            <a:r>
              <a:rPr lang="de-CH" dirty="0" err="1">
                <a:solidFill>
                  <a:schemeClr val="tx1"/>
                </a:solidFill>
                <a:uFill>
                  <a:solidFill>
                    <a:srgbClr val="4C599A"/>
                  </a:solidFill>
                </a:uFill>
                <a:latin typeface="+mj-lt"/>
                <a:ea typeface="+mj-ea"/>
                <a:cs typeface="+mj-cs"/>
                <a:sym typeface="Helvetica"/>
              </a:rPr>
              <a:t>lavoro</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e</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dal</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tipo</a:t>
            </a:r>
            <a:r>
              <a:rPr lang="de-CH" dirty="0">
                <a:solidFill>
                  <a:schemeClr val="tx1"/>
                </a:solidFill>
                <a:uFill>
                  <a:solidFill>
                    <a:srgbClr val="4C599A"/>
                  </a:solidFill>
                </a:uFill>
                <a:latin typeface="+mj-lt"/>
                <a:ea typeface="+mj-ea"/>
                <a:cs typeface="+mj-cs"/>
                <a:sym typeface="Helvetica"/>
              </a:rPr>
              <a:t> di </a:t>
            </a:r>
            <a:r>
              <a:rPr lang="de-CH" dirty="0" err="1">
                <a:solidFill>
                  <a:schemeClr val="tx1"/>
                </a:solidFill>
                <a:uFill>
                  <a:solidFill>
                    <a:srgbClr val="4C599A"/>
                  </a:solidFill>
                </a:uFill>
                <a:latin typeface="+mj-lt"/>
                <a:ea typeface="+mj-ea"/>
                <a:cs typeface="+mj-cs"/>
                <a:sym typeface="Helvetica"/>
              </a:rPr>
              <a:t>azienda</a:t>
            </a:r>
            <a:r>
              <a:rPr lang="de-CH" dirty="0">
                <a:solidFill>
                  <a:schemeClr val="tx1"/>
                </a:solidFill>
                <a:uFill>
                  <a:solidFill>
                    <a:srgbClr val="4C599A"/>
                  </a:solidFill>
                </a:uFill>
                <a:latin typeface="+mj-lt"/>
                <a:ea typeface="+mj-ea"/>
                <a:cs typeface="+mj-cs"/>
                <a:sym typeface="Helvetica"/>
              </a:rPr>
              <a:t>.</a:t>
            </a:r>
          </a:p>
          <a:p>
            <a:pPr lvl="0">
              <a:spcBef>
                <a:spcPts val="600"/>
              </a:spcBef>
              <a:defRPr>
                <a:uFillTx/>
              </a:defRPr>
            </a:pPr>
            <a:r>
              <a:rPr lang="de-CH" dirty="0" err="1">
                <a:solidFill>
                  <a:schemeClr val="tx1"/>
                </a:solidFill>
                <a:uFill>
                  <a:solidFill>
                    <a:srgbClr val="4C599A"/>
                  </a:solidFill>
                </a:uFill>
                <a:latin typeface="+mj-lt"/>
                <a:ea typeface="+mj-ea"/>
                <a:cs typeface="+mj-cs"/>
                <a:sym typeface="Helvetica"/>
              </a:rPr>
              <a:t>Diversamente</a:t>
            </a:r>
            <a:r>
              <a:rPr lang="de-CH" dirty="0">
                <a:solidFill>
                  <a:schemeClr val="tx1"/>
                </a:solidFill>
                <a:uFill>
                  <a:solidFill>
                    <a:srgbClr val="4C599A"/>
                  </a:solidFill>
                </a:uFill>
                <a:latin typeface="+mj-lt"/>
                <a:ea typeface="+mj-ea"/>
                <a:cs typeface="+mj-cs"/>
                <a:sym typeface="Helvetica"/>
              </a:rPr>
              <a:t> da </a:t>
            </a:r>
            <a:r>
              <a:rPr lang="de-CH" dirty="0" err="1">
                <a:solidFill>
                  <a:schemeClr val="tx1"/>
                </a:solidFill>
                <a:uFill>
                  <a:solidFill>
                    <a:srgbClr val="4C599A"/>
                  </a:solidFill>
                </a:uFill>
                <a:latin typeface="+mj-lt"/>
                <a:ea typeface="+mj-ea"/>
                <a:cs typeface="+mj-cs"/>
                <a:sym typeface="Helvetica"/>
              </a:rPr>
              <a:t>altri</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ambiti</a:t>
            </a:r>
            <a:r>
              <a:rPr lang="de-CH" dirty="0">
                <a:solidFill>
                  <a:schemeClr val="tx1"/>
                </a:solidFill>
                <a:uFill>
                  <a:solidFill>
                    <a:srgbClr val="4C599A"/>
                  </a:solidFill>
                </a:uFill>
                <a:latin typeface="+mj-lt"/>
                <a:ea typeface="+mj-ea"/>
                <a:cs typeface="+mj-cs"/>
                <a:sym typeface="Helvetica"/>
              </a:rPr>
              <a:t> non vi </a:t>
            </a:r>
            <a:r>
              <a:rPr lang="de-CH" dirty="0" err="1">
                <a:solidFill>
                  <a:schemeClr val="tx1"/>
                </a:solidFill>
                <a:uFill>
                  <a:solidFill>
                    <a:srgbClr val="4C599A"/>
                  </a:solidFill>
                </a:uFill>
                <a:latin typeface="+mj-lt"/>
                <a:ea typeface="+mj-ea"/>
                <a:cs typeface="+mj-cs"/>
                <a:sym typeface="Helvetica"/>
              </a:rPr>
              <a:t>è</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quindi</a:t>
            </a:r>
            <a:r>
              <a:rPr lang="de-CH" dirty="0">
                <a:solidFill>
                  <a:schemeClr val="tx1"/>
                </a:solidFill>
                <a:uFill>
                  <a:solidFill>
                    <a:srgbClr val="4C599A"/>
                  </a:solidFill>
                </a:uFill>
                <a:latin typeface="+mj-lt"/>
                <a:ea typeface="+mj-ea"/>
                <a:cs typeface="+mj-cs"/>
                <a:sym typeface="Helvetica"/>
              </a:rPr>
              <a:t> </a:t>
            </a:r>
            <a:r>
              <a:rPr lang="de-CH" u="sng" dirty="0" err="1">
                <a:solidFill>
                  <a:schemeClr val="tx1"/>
                </a:solidFill>
                <a:uFill>
                  <a:solidFill>
                    <a:srgbClr val="4C599A"/>
                  </a:solidFill>
                </a:uFill>
                <a:latin typeface="+mj-lt"/>
                <a:ea typeface="+mj-ea"/>
                <a:cs typeface="+mj-cs"/>
                <a:sym typeface="Helvetica"/>
              </a:rPr>
              <a:t>alcuna</a:t>
            </a:r>
            <a:r>
              <a:rPr lang="de-CH" u="sng" dirty="0">
                <a:solidFill>
                  <a:schemeClr val="tx1"/>
                </a:solidFill>
                <a:uFill>
                  <a:solidFill>
                    <a:srgbClr val="4C599A"/>
                  </a:solidFill>
                </a:uFill>
                <a:latin typeface="+mj-lt"/>
                <a:ea typeface="+mj-ea"/>
                <a:cs typeface="+mj-cs"/>
                <a:sym typeface="Helvetica"/>
              </a:rPr>
              <a:t> </a:t>
            </a:r>
            <a:r>
              <a:rPr lang="de-CH" u="sng" dirty="0" err="1">
                <a:solidFill>
                  <a:schemeClr val="tx1"/>
                </a:solidFill>
                <a:uFill>
                  <a:solidFill>
                    <a:srgbClr val="4C599A"/>
                  </a:solidFill>
                </a:uFill>
                <a:latin typeface="+mj-lt"/>
                <a:ea typeface="+mj-ea"/>
                <a:cs typeface="+mj-cs"/>
                <a:sym typeface="Helvetica"/>
              </a:rPr>
              <a:t>distinzione</a:t>
            </a:r>
            <a:r>
              <a:rPr lang="de-CH" u="sng" dirty="0">
                <a:solidFill>
                  <a:schemeClr val="tx1"/>
                </a:solidFill>
                <a:uFill>
                  <a:solidFill>
                    <a:srgbClr val="4C599A"/>
                  </a:solidFill>
                </a:uFill>
                <a:latin typeface="+mj-lt"/>
                <a:ea typeface="+mj-ea"/>
                <a:cs typeface="+mj-cs"/>
                <a:sym typeface="Helvetica"/>
              </a:rPr>
              <a:t> </a:t>
            </a:r>
            <a:r>
              <a:rPr lang="de-CH" u="sng" dirty="0" err="1">
                <a:solidFill>
                  <a:schemeClr val="tx1"/>
                </a:solidFill>
                <a:uFill>
                  <a:solidFill>
                    <a:srgbClr val="4C599A"/>
                  </a:solidFill>
                </a:uFill>
                <a:latin typeface="+mj-lt"/>
                <a:ea typeface="+mj-ea"/>
                <a:cs typeface="+mj-cs"/>
                <a:sym typeface="Helvetica"/>
              </a:rPr>
              <a:t>tra</a:t>
            </a:r>
            <a:r>
              <a:rPr lang="de-CH" u="sng" dirty="0">
                <a:solidFill>
                  <a:schemeClr val="tx1"/>
                </a:solidFill>
                <a:uFill>
                  <a:solidFill>
                    <a:srgbClr val="4C599A"/>
                  </a:solidFill>
                </a:uFill>
                <a:latin typeface="+mj-lt"/>
                <a:ea typeface="+mj-ea"/>
                <a:cs typeface="+mj-cs"/>
                <a:sym typeface="Helvetica"/>
              </a:rPr>
              <a:t> </a:t>
            </a:r>
            <a:r>
              <a:rPr lang="de-CH" u="sng" dirty="0" err="1">
                <a:solidFill>
                  <a:schemeClr val="tx1"/>
                </a:solidFill>
                <a:uFill>
                  <a:solidFill>
                    <a:srgbClr val="4C599A"/>
                  </a:solidFill>
                </a:uFill>
                <a:latin typeface="+mj-lt"/>
                <a:ea typeface="+mj-ea"/>
                <a:cs typeface="+mj-cs"/>
                <a:sym typeface="Helvetica"/>
              </a:rPr>
              <a:t>lavoratori</a:t>
            </a:r>
            <a:r>
              <a:rPr lang="de-CH" u="sng" dirty="0">
                <a:solidFill>
                  <a:schemeClr val="tx1"/>
                </a:solidFill>
                <a:uFill>
                  <a:solidFill>
                    <a:srgbClr val="4C599A"/>
                  </a:solidFill>
                </a:uFill>
                <a:latin typeface="+mj-lt"/>
                <a:ea typeface="+mj-ea"/>
                <a:cs typeface="+mj-cs"/>
                <a:sym typeface="Helvetica"/>
              </a:rPr>
              <a:t> </a:t>
            </a:r>
            <a:r>
              <a:rPr lang="de-CH" u="sng" dirty="0" err="1">
                <a:solidFill>
                  <a:schemeClr val="tx1"/>
                </a:solidFill>
                <a:uFill>
                  <a:solidFill>
                    <a:srgbClr val="4C599A"/>
                  </a:solidFill>
                </a:uFill>
                <a:latin typeface="+mj-lt"/>
                <a:ea typeface="+mj-ea"/>
                <a:cs typeface="+mj-cs"/>
                <a:sym typeface="Helvetica"/>
              </a:rPr>
              <a:t>che</a:t>
            </a:r>
            <a:r>
              <a:rPr lang="de-CH" u="sng" dirty="0">
                <a:solidFill>
                  <a:schemeClr val="tx1"/>
                </a:solidFill>
                <a:uFill>
                  <a:solidFill>
                    <a:srgbClr val="4C599A"/>
                  </a:solidFill>
                </a:uFill>
                <a:latin typeface="+mj-lt"/>
                <a:ea typeface="+mj-ea"/>
                <a:cs typeface="+mj-cs"/>
                <a:sym typeface="Helvetica"/>
              </a:rPr>
              <a:t> </a:t>
            </a:r>
            <a:r>
              <a:rPr lang="de-CH" u="sng" dirty="0" err="1">
                <a:solidFill>
                  <a:schemeClr val="tx1"/>
                </a:solidFill>
                <a:uFill>
                  <a:solidFill>
                    <a:srgbClr val="4C599A"/>
                  </a:solidFill>
                </a:uFill>
                <a:latin typeface="+mj-lt"/>
                <a:ea typeface="+mj-ea"/>
                <a:cs typeface="+mj-cs"/>
                <a:sym typeface="Helvetica"/>
              </a:rPr>
              <a:t>sottostanno</a:t>
            </a:r>
            <a:r>
              <a:rPr lang="de-CH" u="sng" dirty="0">
                <a:solidFill>
                  <a:schemeClr val="tx1"/>
                </a:solidFill>
                <a:uFill>
                  <a:solidFill>
                    <a:srgbClr val="4C599A"/>
                  </a:solidFill>
                </a:uFill>
                <a:latin typeface="+mj-lt"/>
                <a:ea typeface="+mj-ea"/>
                <a:cs typeface="+mj-cs"/>
                <a:sym typeface="Helvetica"/>
              </a:rPr>
              <a:t> al </a:t>
            </a:r>
            <a:r>
              <a:rPr lang="de-CH" u="sng" dirty="0" err="1">
                <a:solidFill>
                  <a:schemeClr val="tx1"/>
                </a:solidFill>
                <a:uFill>
                  <a:solidFill>
                    <a:srgbClr val="4C599A"/>
                  </a:solidFill>
                </a:uFill>
                <a:latin typeface="+mj-lt"/>
                <a:ea typeface="+mj-ea"/>
                <a:cs typeface="+mj-cs"/>
                <a:sym typeface="Helvetica"/>
              </a:rPr>
              <a:t>diritto</a:t>
            </a:r>
            <a:r>
              <a:rPr lang="de-CH" u="sng" dirty="0">
                <a:solidFill>
                  <a:schemeClr val="tx1"/>
                </a:solidFill>
                <a:uFill>
                  <a:solidFill>
                    <a:srgbClr val="4C599A"/>
                  </a:solidFill>
                </a:uFill>
                <a:latin typeface="+mj-lt"/>
                <a:ea typeface="+mj-ea"/>
                <a:cs typeface="+mj-cs"/>
                <a:sym typeface="Helvetica"/>
              </a:rPr>
              <a:t> </a:t>
            </a:r>
            <a:r>
              <a:rPr lang="de-CH" u="sng" dirty="0" err="1">
                <a:solidFill>
                  <a:schemeClr val="tx1"/>
                </a:solidFill>
                <a:uFill>
                  <a:solidFill>
                    <a:srgbClr val="4C599A"/>
                  </a:solidFill>
                </a:uFill>
                <a:latin typeface="+mj-lt"/>
                <a:ea typeface="+mj-ea"/>
                <a:cs typeface="+mj-cs"/>
                <a:sym typeface="Helvetica"/>
              </a:rPr>
              <a:t>privato</a:t>
            </a:r>
            <a:r>
              <a:rPr lang="de-CH" u="sng" dirty="0">
                <a:solidFill>
                  <a:schemeClr val="tx1"/>
                </a:solidFill>
                <a:uFill>
                  <a:solidFill>
                    <a:srgbClr val="4C599A"/>
                  </a:solidFill>
                </a:uFill>
                <a:latin typeface="+mj-lt"/>
                <a:ea typeface="+mj-ea"/>
                <a:cs typeface="+mj-cs"/>
                <a:sym typeface="Helvetica"/>
              </a:rPr>
              <a:t> </a:t>
            </a:r>
            <a:r>
              <a:rPr lang="de-CH" u="sng" dirty="0" err="1">
                <a:solidFill>
                  <a:schemeClr val="tx1"/>
                </a:solidFill>
                <a:uFill>
                  <a:solidFill>
                    <a:srgbClr val="4C599A"/>
                  </a:solidFill>
                </a:uFill>
                <a:latin typeface="+mj-lt"/>
                <a:ea typeface="+mj-ea"/>
                <a:cs typeface="+mj-cs"/>
                <a:sym typeface="Helvetica"/>
              </a:rPr>
              <a:t>e</a:t>
            </a:r>
            <a:r>
              <a:rPr lang="de-CH" u="sng" dirty="0">
                <a:solidFill>
                  <a:schemeClr val="tx1"/>
                </a:solidFill>
                <a:uFill>
                  <a:solidFill>
                    <a:srgbClr val="4C599A"/>
                  </a:solidFill>
                </a:uFill>
                <a:latin typeface="+mj-lt"/>
                <a:ea typeface="+mj-ea"/>
                <a:cs typeface="+mj-cs"/>
                <a:sym typeface="Helvetica"/>
              </a:rPr>
              <a:t> a </a:t>
            </a:r>
            <a:r>
              <a:rPr lang="de-CH" u="sng" dirty="0" err="1">
                <a:solidFill>
                  <a:schemeClr val="tx1"/>
                </a:solidFill>
                <a:uFill>
                  <a:solidFill>
                    <a:srgbClr val="4C599A"/>
                  </a:solidFill>
                </a:uFill>
                <a:latin typeface="+mj-lt"/>
                <a:ea typeface="+mj-ea"/>
                <a:cs typeface="+mj-cs"/>
                <a:sym typeface="Helvetica"/>
              </a:rPr>
              <a:t>quello</a:t>
            </a:r>
            <a:r>
              <a:rPr lang="de-CH" u="sng" dirty="0">
                <a:solidFill>
                  <a:schemeClr val="tx1"/>
                </a:solidFill>
                <a:uFill>
                  <a:solidFill>
                    <a:srgbClr val="4C599A"/>
                  </a:solidFill>
                </a:uFill>
                <a:latin typeface="+mj-lt"/>
                <a:ea typeface="+mj-ea"/>
                <a:cs typeface="+mj-cs"/>
                <a:sym typeface="Helvetica"/>
              </a:rPr>
              <a:t> </a:t>
            </a:r>
            <a:r>
              <a:rPr lang="de-CH" u="sng" dirty="0" err="1">
                <a:solidFill>
                  <a:schemeClr val="tx1"/>
                </a:solidFill>
                <a:uFill>
                  <a:solidFill>
                    <a:srgbClr val="4C599A"/>
                  </a:solidFill>
                </a:uFill>
                <a:latin typeface="+mj-lt"/>
                <a:ea typeface="+mj-ea"/>
                <a:cs typeface="+mj-cs"/>
                <a:sym typeface="Helvetica"/>
              </a:rPr>
              <a:t>pubblico</a:t>
            </a:r>
            <a:r>
              <a:rPr lang="de-CH" dirty="0">
                <a:solidFill>
                  <a:schemeClr val="tx1"/>
                </a:solidFill>
                <a:uFill>
                  <a:solidFill>
                    <a:srgbClr val="4C599A"/>
                  </a:solidFill>
                </a:uFill>
                <a:latin typeface="+mj-lt"/>
                <a:ea typeface="+mj-ea"/>
                <a:cs typeface="+mj-cs"/>
                <a:sym typeface="Helvetica"/>
              </a:rPr>
              <a:t>. </a:t>
            </a:r>
          </a:p>
          <a:p>
            <a:pPr lvl="0">
              <a:spcBef>
                <a:spcPts val="600"/>
              </a:spcBef>
              <a:defRPr>
                <a:uFillTx/>
              </a:defRPr>
            </a:pPr>
            <a:r>
              <a:rPr lang="de-CH" dirty="0">
                <a:solidFill>
                  <a:schemeClr val="tx1"/>
                </a:solidFill>
                <a:uFill>
                  <a:solidFill>
                    <a:srgbClr val="4C599A"/>
                  </a:solidFill>
                </a:uFill>
                <a:latin typeface="+mj-lt"/>
                <a:ea typeface="+mj-ea"/>
                <a:cs typeface="+mj-cs"/>
                <a:sym typeface="Helvetica"/>
              </a:rPr>
              <a:t>La </a:t>
            </a:r>
            <a:r>
              <a:rPr lang="de-CH" dirty="0" err="1">
                <a:solidFill>
                  <a:schemeClr val="tx1"/>
                </a:solidFill>
                <a:uFill>
                  <a:solidFill>
                    <a:srgbClr val="4C599A"/>
                  </a:solidFill>
                </a:uFill>
                <a:latin typeface="+mj-lt"/>
                <a:ea typeface="+mj-ea"/>
                <a:cs typeface="+mj-cs"/>
                <a:sym typeface="Helvetica"/>
              </a:rPr>
              <a:t>legge</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vale</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dunque</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sia</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nei</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confronti</a:t>
            </a:r>
            <a:r>
              <a:rPr lang="de-CH" dirty="0">
                <a:solidFill>
                  <a:schemeClr val="tx1"/>
                </a:solidFill>
                <a:uFill>
                  <a:solidFill>
                    <a:srgbClr val="4C599A"/>
                  </a:solidFill>
                </a:uFill>
                <a:latin typeface="+mj-lt"/>
                <a:ea typeface="+mj-ea"/>
                <a:cs typeface="+mj-cs"/>
                <a:sym typeface="Helvetica"/>
              </a:rPr>
              <a:t> di </a:t>
            </a:r>
            <a:r>
              <a:rPr lang="de-CH" dirty="0" err="1">
                <a:solidFill>
                  <a:schemeClr val="tx1"/>
                </a:solidFill>
                <a:uFill>
                  <a:solidFill>
                    <a:srgbClr val="4C599A"/>
                  </a:solidFill>
                </a:uFill>
                <a:latin typeface="+mj-lt"/>
                <a:ea typeface="+mj-ea"/>
                <a:cs typeface="+mj-cs"/>
                <a:sym typeface="Helvetica"/>
              </a:rPr>
              <a:t>datori</a:t>
            </a:r>
            <a:r>
              <a:rPr lang="de-CH" dirty="0">
                <a:solidFill>
                  <a:schemeClr val="tx1"/>
                </a:solidFill>
                <a:uFill>
                  <a:solidFill>
                    <a:srgbClr val="4C599A"/>
                  </a:solidFill>
                </a:uFill>
                <a:latin typeface="+mj-lt"/>
                <a:ea typeface="+mj-ea"/>
                <a:cs typeface="+mj-cs"/>
                <a:sym typeface="Helvetica"/>
              </a:rPr>
              <a:t> di </a:t>
            </a:r>
            <a:r>
              <a:rPr lang="de-CH" dirty="0" err="1">
                <a:solidFill>
                  <a:schemeClr val="tx1"/>
                </a:solidFill>
                <a:uFill>
                  <a:solidFill>
                    <a:srgbClr val="4C599A"/>
                  </a:solidFill>
                </a:uFill>
                <a:latin typeface="+mj-lt"/>
                <a:ea typeface="+mj-ea"/>
                <a:cs typeface="+mj-cs"/>
                <a:sym typeface="Helvetica"/>
              </a:rPr>
              <a:t>lavoro</a:t>
            </a:r>
            <a:r>
              <a:rPr lang="de-CH" dirty="0">
                <a:solidFill>
                  <a:schemeClr val="tx1"/>
                </a:solidFill>
                <a:uFill>
                  <a:solidFill>
                    <a:srgbClr val="4C599A"/>
                  </a:solidFill>
                </a:uFill>
                <a:latin typeface="+mj-lt"/>
                <a:ea typeface="+mj-ea"/>
                <a:cs typeface="+mj-cs"/>
                <a:sym typeface="Helvetica"/>
              </a:rPr>
              <a:t> del </a:t>
            </a:r>
            <a:r>
              <a:rPr lang="de-CH" dirty="0" err="1">
                <a:solidFill>
                  <a:schemeClr val="tx1"/>
                </a:solidFill>
                <a:uFill>
                  <a:solidFill>
                    <a:srgbClr val="4C599A"/>
                  </a:solidFill>
                </a:uFill>
                <a:latin typeface="+mj-lt"/>
                <a:ea typeface="+mj-ea"/>
                <a:cs typeface="+mj-cs"/>
                <a:sym typeface="Helvetica"/>
              </a:rPr>
              <a:t>diritto</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privato</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che</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quelli</a:t>
            </a:r>
            <a:r>
              <a:rPr lang="de-CH" dirty="0">
                <a:solidFill>
                  <a:schemeClr val="tx1"/>
                </a:solidFill>
                <a:uFill>
                  <a:solidFill>
                    <a:srgbClr val="4C599A"/>
                  </a:solidFill>
                </a:uFill>
                <a:latin typeface="+mj-lt"/>
                <a:ea typeface="+mj-ea"/>
                <a:cs typeface="+mj-cs"/>
                <a:sym typeface="Helvetica"/>
              </a:rPr>
              <a:t> di </a:t>
            </a:r>
            <a:r>
              <a:rPr lang="de-CH" dirty="0" err="1">
                <a:solidFill>
                  <a:schemeClr val="tx1"/>
                </a:solidFill>
                <a:uFill>
                  <a:solidFill>
                    <a:srgbClr val="4C599A"/>
                  </a:solidFill>
                </a:uFill>
                <a:latin typeface="+mj-lt"/>
                <a:ea typeface="+mj-ea"/>
                <a:cs typeface="+mj-cs"/>
                <a:sym typeface="Helvetica"/>
              </a:rPr>
              <a:t>diritto</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pubblico</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Confederazione</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Cantoni</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e</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Comuni</a:t>
            </a:r>
            <a:r>
              <a:rPr lang="de-CH" dirty="0">
                <a:solidFill>
                  <a:schemeClr val="tx1"/>
                </a:solidFill>
                <a:uFill>
                  <a:solidFill>
                    <a:srgbClr val="4C599A"/>
                  </a:solidFill>
                </a:uFill>
                <a:latin typeface="+mj-lt"/>
                <a:ea typeface="+mj-ea"/>
                <a:cs typeface="+mj-cs"/>
                <a:sym typeface="Helvetica"/>
              </a:rPr>
              <a:t>). </a:t>
            </a:r>
          </a:p>
          <a:p>
            <a:pPr lvl="0">
              <a:spcBef>
                <a:spcPts val="600"/>
              </a:spcBef>
              <a:defRPr>
                <a:uFillTx/>
              </a:defRPr>
            </a:pPr>
            <a:r>
              <a:rPr lang="de-CH" dirty="0" err="1">
                <a:solidFill>
                  <a:schemeClr val="tx1"/>
                </a:solidFill>
                <a:uFill>
                  <a:solidFill>
                    <a:srgbClr val="4C599A"/>
                  </a:solidFill>
                </a:uFill>
                <a:latin typeface="+mj-lt"/>
                <a:ea typeface="+mj-ea"/>
                <a:cs typeface="+mj-cs"/>
                <a:sym typeface="Helvetica"/>
              </a:rPr>
              <a:t>Gli</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artt</a:t>
            </a:r>
            <a:r>
              <a:rPr lang="de-CH" dirty="0">
                <a:solidFill>
                  <a:schemeClr val="tx1"/>
                </a:solidFill>
                <a:uFill>
                  <a:solidFill>
                    <a:srgbClr val="4C599A"/>
                  </a:solidFill>
                </a:uFill>
                <a:latin typeface="+mj-lt"/>
                <a:ea typeface="+mj-ea"/>
                <a:cs typeface="+mj-cs"/>
                <a:sym typeface="Helvetica"/>
              </a:rPr>
              <a:t>. 8 -10 </a:t>
            </a:r>
            <a:r>
              <a:rPr lang="de-CH" dirty="0" err="1">
                <a:solidFill>
                  <a:schemeClr val="tx1"/>
                </a:solidFill>
                <a:uFill>
                  <a:solidFill>
                    <a:srgbClr val="4C599A"/>
                  </a:solidFill>
                </a:uFill>
                <a:latin typeface="+mj-lt"/>
                <a:ea typeface="+mj-ea"/>
                <a:cs typeface="+mj-cs"/>
                <a:sym typeface="Helvetica"/>
              </a:rPr>
              <a:t>Lpar</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valgono</a:t>
            </a:r>
            <a:r>
              <a:rPr lang="de-CH" dirty="0">
                <a:solidFill>
                  <a:schemeClr val="tx1"/>
                </a:solidFill>
                <a:uFill>
                  <a:solidFill>
                    <a:srgbClr val="4C599A"/>
                  </a:solidFill>
                </a:uFill>
                <a:latin typeface="+mj-lt"/>
                <a:ea typeface="+mj-ea"/>
                <a:cs typeface="+mj-cs"/>
                <a:sym typeface="Helvetica"/>
              </a:rPr>
              <a:t> solo per i </a:t>
            </a:r>
            <a:r>
              <a:rPr lang="de-CH" dirty="0" err="1">
                <a:solidFill>
                  <a:schemeClr val="tx1"/>
                </a:solidFill>
                <a:uFill>
                  <a:solidFill>
                    <a:srgbClr val="4C599A"/>
                  </a:solidFill>
                </a:uFill>
                <a:latin typeface="+mj-lt"/>
                <a:ea typeface="+mj-ea"/>
                <a:cs typeface="+mj-cs"/>
                <a:sym typeface="Helvetica"/>
              </a:rPr>
              <a:t>rapporti</a:t>
            </a:r>
            <a:r>
              <a:rPr lang="de-CH" dirty="0">
                <a:solidFill>
                  <a:schemeClr val="tx1"/>
                </a:solidFill>
                <a:uFill>
                  <a:solidFill>
                    <a:srgbClr val="4C599A"/>
                  </a:solidFill>
                </a:uFill>
                <a:latin typeface="+mj-lt"/>
                <a:ea typeface="+mj-ea"/>
                <a:cs typeface="+mj-cs"/>
                <a:sym typeface="Helvetica"/>
              </a:rPr>
              <a:t> di </a:t>
            </a:r>
            <a:r>
              <a:rPr lang="de-CH" dirty="0" err="1">
                <a:solidFill>
                  <a:schemeClr val="tx1"/>
                </a:solidFill>
                <a:uFill>
                  <a:solidFill>
                    <a:srgbClr val="4C599A"/>
                  </a:solidFill>
                </a:uFill>
                <a:latin typeface="+mj-lt"/>
                <a:ea typeface="+mj-ea"/>
                <a:cs typeface="+mj-cs"/>
                <a:sym typeface="Helvetica"/>
              </a:rPr>
              <a:t>lavoro</a:t>
            </a:r>
            <a:r>
              <a:rPr lang="de-CH" dirty="0">
                <a:solidFill>
                  <a:schemeClr val="tx1"/>
                </a:solidFill>
                <a:uFill>
                  <a:solidFill>
                    <a:srgbClr val="4C599A"/>
                  </a:solidFill>
                </a:uFill>
                <a:latin typeface="+mj-lt"/>
                <a:ea typeface="+mj-ea"/>
                <a:cs typeface="+mj-cs"/>
                <a:sym typeface="Helvetica"/>
              </a:rPr>
              <a:t> di </a:t>
            </a:r>
            <a:r>
              <a:rPr lang="de-CH" dirty="0" err="1">
                <a:solidFill>
                  <a:schemeClr val="tx1"/>
                </a:solidFill>
                <a:uFill>
                  <a:solidFill>
                    <a:srgbClr val="4C599A"/>
                  </a:solidFill>
                </a:uFill>
                <a:latin typeface="+mj-lt"/>
                <a:ea typeface="+mj-ea"/>
                <a:cs typeface="+mj-cs"/>
                <a:sym typeface="Helvetica"/>
              </a:rPr>
              <a:t>diritto</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privato</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mentre</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l’art</a:t>
            </a:r>
            <a:r>
              <a:rPr lang="de-CH" dirty="0">
                <a:solidFill>
                  <a:schemeClr val="tx1"/>
                </a:solidFill>
                <a:uFill>
                  <a:solidFill>
                    <a:srgbClr val="4C599A"/>
                  </a:solidFill>
                </a:uFill>
                <a:latin typeface="+mj-lt"/>
                <a:ea typeface="+mj-ea"/>
                <a:cs typeface="+mj-cs"/>
                <a:sym typeface="Helvetica"/>
              </a:rPr>
              <a:t>. 13 </a:t>
            </a:r>
            <a:r>
              <a:rPr lang="de-CH" dirty="0" err="1">
                <a:solidFill>
                  <a:schemeClr val="tx1"/>
                </a:solidFill>
                <a:uFill>
                  <a:solidFill>
                    <a:srgbClr val="4C599A"/>
                  </a:solidFill>
                </a:uFill>
                <a:latin typeface="+mj-lt"/>
                <a:ea typeface="+mj-ea"/>
                <a:cs typeface="+mj-cs"/>
                <a:sym typeface="Helvetica"/>
              </a:rPr>
              <a:t>Lpar</a:t>
            </a:r>
            <a:r>
              <a:rPr lang="de-CH" dirty="0">
                <a:solidFill>
                  <a:schemeClr val="tx1"/>
                </a:solidFill>
                <a:uFill>
                  <a:solidFill>
                    <a:srgbClr val="4C599A"/>
                  </a:solidFill>
                </a:uFill>
                <a:latin typeface="+mj-lt"/>
                <a:ea typeface="+mj-ea"/>
                <a:cs typeface="+mj-cs"/>
                <a:sym typeface="Helvetica"/>
              </a:rPr>
              <a:t> solo per </a:t>
            </a:r>
            <a:r>
              <a:rPr lang="de-CH" dirty="0" err="1">
                <a:solidFill>
                  <a:schemeClr val="tx1"/>
                </a:solidFill>
                <a:uFill>
                  <a:solidFill>
                    <a:srgbClr val="4C599A"/>
                  </a:solidFill>
                </a:uFill>
                <a:latin typeface="+mj-lt"/>
                <a:ea typeface="+mj-ea"/>
                <a:cs typeface="+mj-cs"/>
                <a:sym typeface="Helvetica"/>
              </a:rPr>
              <a:t>pretese</a:t>
            </a:r>
            <a:r>
              <a:rPr lang="de-CH" dirty="0">
                <a:solidFill>
                  <a:schemeClr val="tx1"/>
                </a:solidFill>
                <a:uFill>
                  <a:solidFill>
                    <a:srgbClr val="4C599A"/>
                  </a:solidFill>
                </a:uFill>
                <a:latin typeface="+mj-lt"/>
                <a:ea typeface="+mj-ea"/>
                <a:cs typeface="+mj-cs"/>
                <a:sym typeface="Helvetica"/>
              </a:rPr>
              <a:t> di </a:t>
            </a:r>
            <a:r>
              <a:rPr lang="de-CH" dirty="0" err="1">
                <a:solidFill>
                  <a:schemeClr val="tx1"/>
                </a:solidFill>
                <a:uFill>
                  <a:solidFill>
                    <a:srgbClr val="4C599A"/>
                  </a:solidFill>
                </a:uFill>
                <a:latin typeface="+mj-lt"/>
                <a:ea typeface="+mj-ea"/>
                <a:cs typeface="+mj-cs"/>
                <a:sym typeface="Helvetica"/>
              </a:rPr>
              <a:t>diritto</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pubblico</a:t>
            </a:r>
            <a:r>
              <a:rPr lang="de-CH" dirty="0">
                <a:solidFill>
                  <a:schemeClr val="tx1"/>
                </a:solidFill>
                <a:uFill>
                  <a:solidFill>
                    <a:srgbClr val="4C599A"/>
                  </a:solidFill>
                </a:uFill>
                <a:latin typeface="+mj-lt"/>
                <a:ea typeface="+mj-ea"/>
                <a:cs typeface="+mj-cs"/>
                <a:sym typeface="Helvetica"/>
              </a:rPr>
              <a:t>.  </a:t>
            </a:r>
            <a:endParaRPr dirty="0">
              <a:solidFill>
                <a:schemeClr val="tx1"/>
              </a:solidFill>
              <a:uFill>
                <a:solidFill>
                  <a:srgbClr val="4C599A"/>
                </a:solidFill>
              </a:uFill>
              <a:latin typeface="+mj-lt"/>
              <a:ea typeface="+mj-ea"/>
              <a:cs typeface="+mj-cs"/>
              <a:sym typeface="Helvetica"/>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5</a:t>
            </a:fld>
            <a:endParaRPr lang="it-IT"/>
          </a:p>
        </p:txBody>
      </p:sp>
      <p:sp>
        <p:nvSpPr>
          <p:cNvPr id="72" name="Shape 72"/>
          <p:cNvSpPr/>
          <p:nvPr/>
        </p:nvSpPr>
        <p:spPr>
          <a:xfrm>
            <a:off x="457200"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mn-lt"/>
              <a:ea typeface="+mj-ea"/>
              <a:cs typeface="Helvetica"/>
              <a:sym typeface="Helvetica"/>
            </a:endParaRPr>
          </a:p>
          <a:p>
            <a:pPr lvl="0">
              <a:spcBef>
                <a:spcPts val="600"/>
              </a:spcBef>
              <a:defRPr>
                <a:uFillTx/>
              </a:defRPr>
            </a:pPr>
            <a:r>
              <a:rPr lang="de-CH" b="1" dirty="0" err="1">
                <a:solidFill>
                  <a:schemeClr val="tx1"/>
                </a:solidFill>
                <a:uFill>
                  <a:solidFill>
                    <a:srgbClr val="4C599A"/>
                  </a:solidFill>
                </a:uFill>
                <a:latin typeface="+mn-lt"/>
                <a:ea typeface="+mj-ea"/>
                <a:cs typeface="Helvetica"/>
                <a:sym typeface="Helvetica"/>
              </a:rPr>
              <a:t>Concetti</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chiave</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Lpar</a:t>
            </a:r>
            <a:endParaRPr lang="de-CH" b="1" dirty="0">
              <a:solidFill>
                <a:schemeClr val="tx1"/>
              </a:solidFill>
              <a:uFill>
                <a:solidFill>
                  <a:srgbClr val="4C599A"/>
                </a:solidFill>
              </a:uFill>
              <a:latin typeface="+mn-lt"/>
              <a:ea typeface="+mj-ea"/>
              <a:cs typeface="Helvetica"/>
              <a:sym typeface="Helvetica"/>
            </a:endParaRPr>
          </a:p>
          <a:p>
            <a:pPr lvl="0">
              <a:spcBef>
                <a:spcPts val="600"/>
              </a:spcBef>
              <a:defRPr>
                <a:uFillTx/>
              </a:defRPr>
            </a:pPr>
            <a:r>
              <a:rPr lang="de-CH" b="1" dirty="0" err="1">
                <a:solidFill>
                  <a:schemeClr val="tx1"/>
                </a:solidFill>
                <a:uFill>
                  <a:solidFill>
                    <a:srgbClr val="4C599A"/>
                  </a:solidFill>
                </a:uFill>
                <a:latin typeface="+mn-lt"/>
                <a:ea typeface="+mj-ea"/>
                <a:cs typeface="Helvetica"/>
                <a:sym typeface="Helvetica"/>
              </a:rPr>
              <a:t>Discriminazione</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sessuale</a:t>
            </a:r>
            <a:r>
              <a:rPr lang="de-CH" dirty="0">
                <a:solidFill>
                  <a:schemeClr val="tx1"/>
                </a:solidFill>
                <a:uFill>
                  <a:solidFill>
                    <a:srgbClr val="4C599A"/>
                  </a:solidFill>
                </a:uFill>
                <a:latin typeface="+mn-lt"/>
                <a:ea typeface="+mj-ea"/>
                <a:cs typeface="Helvetica"/>
                <a:sym typeface="Helvetica"/>
              </a:rPr>
              <a:t>:		</a:t>
            </a:r>
          </a:p>
          <a:p>
            <a:pPr lvl="0">
              <a:spcBef>
                <a:spcPts val="600"/>
              </a:spcBef>
              <a:defRPr>
                <a:uFillTx/>
              </a:defRPr>
            </a:pPr>
            <a:r>
              <a:rPr lang="de-CH" dirty="0" err="1">
                <a:solidFill>
                  <a:schemeClr val="tx1"/>
                </a:solidFill>
                <a:uFill>
                  <a:solidFill>
                    <a:srgbClr val="4C599A"/>
                  </a:solidFill>
                </a:uFill>
                <a:latin typeface="+mn-lt"/>
                <a:ea typeface="+mj-ea"/>
                <a:cs typeface="Helvetica"/>
                <a:sym typeface="Helvetica"/>
              </a:rPr>
              <a:t>Differenza</a:t>
            </a:r>
            <a:r>
              <a:rPr lang="de-CH" dirty="0">
                <a:solidFill>
                  <a:schemeClr val="tx1"/>
                </a:solidFill>
                <a:uFill>
                  <a:solidFill>
                    <a:srgbClr val="4C599A"/>
                  </a:solidFill>
                </a:uFill>
                <a:latin typeface="+mn-lt"/>
                <a:ea typeface="+mj-ea"/>
                <a:cs typeface="Helvetica"/>
                <a:sym typeface="Helvetica"/>
              </a:rPr>
              <a:t> di </a:t>
            </a:r>
            <a:r>
              <a:rPr lang="de-CH" dirty="0" err="1">
                <a:solidFill>
                  <a:schemeClr val="tx1"/>
                </a:solidFill>
                <a:uFill>
                  <a:solidFill>
                    <a:srgbClr val="4C599A"/>
                  </a:solidFill>
                </a:uFill>
                <a:latin typeface="+mn-lt"/>
                <a:ea typeface="+mj-ea"/>
                <a:cs typeface="Helvetica"/>
                <a:sym typeface="Helvetica"/>
              </a:rPr>
              <a:t>trattamento</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fondata</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unicamente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sull‘appartenenza</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sessuale</a:t>
            </a:r>
            <a:r>
              <a:rPr lang="de-CH" dirty="0">
                <a:solidFill>
                  <a:schemeClr val="tx1"/>
                </a:solidFill>
                <a:uFill>
                  <a:solidFill>
                    <a:srgbClr val="4C599A"/>
                  </a:solidFill>
                </a:uFill>
                <a:latin typeface="+mn-lt"/>
                <a:ea typeface="+mj-ea"/>
                <a:cs typeface="Helvetica"/>
                <a:sym typeface="Helvetica"/>
              </a:rPr>
              <a:t> (o </a:t>
            </a:r>
            <a:r>
              <a:rPr lang="de-CH" dirty="0" err="1">
                <a:solidFill>
                  <a:schemeClr val="tx1"/>
                </a:solidFill>
                <a:uFill>
                  <a:solidFill>
                    <a:srgbClr val="4C599A"/>
                  </a:solidFill>
                </a:uFill>
                <a:latin typeface="+mn-lt"/>
                <a:ea typeface="+mj-ea"/>
                <a:cs typeface="Helvetica"/>
                <a:sym typeface="Helvetica"/>
              </a:rPr>
              <a:t>allo</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stato</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civile</a:t>
            </a:r>
            <a:r>
              <a:rPr lang="de-CH" dirty="0">
                <a:solidFill>
                  <a:schemeClr val="tx1"/>
                </a:solidFill>
                <a:uFill>
                  <a:solidFill>
                    <a:srgbClr val="4C599A"/>
                  </a:solidFill>
                </a:uFill>
                <a:latin typeface="+mn-lt"/>
                <a:ea typeface="+mj-ea"/>
                <a:cs typeface="Helvetica"/>
                <a:sym typeface="Helvetica"/>
              </a:rPr>
              <a:t>, alla </a:t>
            </a:r>
            <a:r>
              <a:rPr lang="de-CH" dirty="0" err="1">
                <a:solidFill>
                  <a:schemeClr val="tx1"/>
                </a:solidFill>
                <a:uFill>
                  <a:solidFill>
                    <a:srgbClr val="4C599A"/>
                  </a:solidFill>
                </a:uFill>
                <a:latin typeface="+mn-lt"/>
                <a:ea typeface="+mj-ea"/>
                <a:cs typeface="Helvetica"/>
                <a:sym typeface="Helvetica"/>
              </a:rPr>
              <a:t>situazione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familiare</a:t>
            </a:r>
            <a:r>
              <a:rPr lang="de-CH" dirty="0">
                <a:solidFill>
                  <a:schemeClr val="tx1"/>
                </a:solidFill>
                <a:uFill>
                  <a:solidFill>
                    <a:srgbClr val="4C599A"/>
                  </a:solidFill>
                </a:uFill>
                <a:latin typeface="+mn-lt"/>
                <a:ea typeface="+mj-ea"/>
                <a:cs typeface="Helvetica"/>
                <a:sym typeface="Helvetica"/>
              </a:rPr>
              <a:t> o a </a:t>
            </a:r>
            <a:r>
              <a:rPr lang="de-CH" dirty="0" err="1">
                <a:solidFill>
                  <a:schemeClr val="tx1"/>
                </a:solidFill>
                <a:uFill>
                  <a:solidFill>
                    <a:srgbClr val="4C599A"/>
                  </a:solidFill>
                </a:uFill>
                <a:latin typeface="+mn-lt"/>
                <a:ea typeface="+mj-ea"/>
                <a:cs typeface="Helvetica"/>
                <a:sym typeface="Helvetica"/>
              </a:rPr>
              <a:t>un</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gravidanza</a:t>
            </a:r>
            <a:r>
              <a:rPr lang="de-CH" dirty="0">
                <a:solidFill>
                  <a:schemeClr val="tx1"/>
                </a:solidFill>
                <a:uFill>
                  <a:solidFill>
                    <a:srgbClr val="4C599A"/>
                  </a:solidFill>
                </a:uFill>
                <a:latin typeface="+mn-lt"/>
                <a:ea typeface="+mj-ea"/>
                <a:cs typeface="Helvetica"/>
                <a:sym typeface="Helvetica"/>
              </a:rPr>
              <a:t>). </a:t>
            </a:r>
          </a:p>
          <a:p>
            <a:pPr lvl="0">
              <a:spcBef>
                <a:spcPts val="600"/>
              </a:spcBef>
              <a:defRPr>
                <a:uFillTx/>
              </a:defRPr>
            </a:pPr>
            <a:endParaRPr lang="de-CH" b="1" dirty="0">
              <a:solidFill>
                <a:schemeClr val="tx1"/>
              </a:solidFill>
              <a:uFill>
                <a:solidFill>
                  <a:srgbClr val="4C599A"/>
                </a:solidFill>
              </a:uFill>
              <a:latin typeface="+mn-lt"/>
              <a:ea typeface="+mj-ea"/>
              <a:cs typeface="Helvetica"/>
              <a:sym typeface="Helvetica"/>
            </a:endParaRPr>
          </a:p>
          <a:p>
            <a:pPr lvl="0">
              <a:spcBef>
                <a:spcPts val="600"/>
              </a:spcBef>
              <a:defRPr>
                <a:uFillTx/>
              </a:defRPr>
            </a:pPr>
            <a:r>
              <a:rPr lang="de-CH" b="1" dirty="0" err="1">
                <a:solidFill>
                  <a:schemeClr val="tx1"/>
                </a:solidFill>
                <a:uFill>
                  <a:solidFill>
                    <a:srgbClr val="4C599A"/>
                  </a:solidFill>
                </a:uFill>
                <a:latin typeface="+mn-lt"/>
                <a:ea typeface="+mj-ea"/>
                <a:cs typeface="Helvetica"/>
                <a:sym typeface="Helvetica"/>
              </a:rPr>
              <a:t>Discriminazione</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diretta</a:t>
            </a:r>
            <a:r>
              <a:rPr lang="de-CH" dirty="0">
                <a:solidFill>
                  <a:schemeClr val="tx1"/>
                </a:solidFill>
                <a:uFill>
                  <a:solidFill>
                    <a:srgbClr val="4C599A"/>
                  </a:solidFill>
                </a:uFill>
                <a:latin typeface="+mn-lt"/>
                <a:ea typeface="+mj-ea"/>
                <a:cs typeface="Helvetica"/>
                <a:sym typeface="Helvetica"/>
              </a:rPr>
              <a:t>:	</a:t>
            </a:r>
          </a:p>
          <a:p>
            <a:pPr lvl="0">
              <a:spcBef>
                <a:spcPts val="600"/>
              </a:spcBef>
              <a:defRPr>
                <a:uFillTx/>
              </a:defRPr>
            </a:pPr>
            <a:r>
              <a:rPr lang="it-IT" dirty="0">
                <a:solidFill>
                  <a:schemeClr val="tx1"/>
                </a:solidFill>
                <a:latin typeface="+mn-lt"/>
                <a:cs typeface="Helvetica"/>
              </a:rPr>
              <a:t>Discriminazione fondata esplicitamente sul sesso o su criteri che si applicano solo a uno dei due sessi senza essere obiettivamente giustificata. </a:t>
            </a:r>
          </a:p>
          <a:p>
            <a:pPr lvl="0">
              <a:spcBef>
                <a:spcPts val="600"/>
              </a:spcBef>
              <a:defRPr>
                <a:uFillTx/>
              </a:defRPr>
            </a:pPr>
            <a:r>
              <a:rPr lang="it-IT" dirty="0">
                <a:solidFill>
                  <a:schemeClr val="tx1"/>
                </a:solidFill>
                <a:uFill>
                  <a:solidFill>
                    <a:srgbClr val="4C599A"/>
                  </a:solidFill>
                </a:uFill>
                <a:latin typeface="+mn-lt"/>
                <a:cs typeface="Helvetica"/>
                <a:sym typeface="Helvetica"/>
              </a:rPr>
              <a:t>Es.: mancata assunzione di una lavoratrice perché incinta</a:t>
            </a:r>
            <a:r>
              <a:rPr lang="it-IT" dirty="0">
                <a:solidFill>
                  <a:schemeClr val="tx1"/>
                </a:solidFill>
                <a:uFill>
                  <a:solidFill>
                    <a:srgbClr val="4C599A"/>
                  </a:solidFill>
                </a:uFill>
                <a:latin typeface="Helvetica"/>
                <a:cs typeface="Helvetica"/>
                <a:sym typeface="Helvetica"/>
              </a:rPr>
              <a:t>.</a:t>
            </a:r>
          </a:p>
          <a:p>
            <a:endParaRPr lang="it-IT" b="1" dirty="0">
              <a:solidFill>
                <a:schemeClr val="tx1"/>
              </a:solidFill>
              <a:latin typeface="Helvetica"/>
              <a:cs typeface="Helvetica"/>
            </a:endParaRPr>
          </a:p>
        </p:txBody>
      </p:sp>
    </p:spTree>
    <p:extLst>
      <p:ext uri="{BB962C8B-B14F-4D97-AF65-F5344CB8AC3E}">
        <p14:creationId xmlns:p14="http://schemas.microsoft.com/office/powerpoint/2010/main" val="192908919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6</a:t>
            </a:fld>
            <a:endParaRPr lang="it-IT"/>
          </a:p>
        </p:txBody>
      </p:sp>
      <p:sp>
        <p:nvSpPr>
          <p:cNvPr id="72" name="Shape 72"/>
          <p:cNvSpPr/>
          <p:nvPr/>
        </p:nvSpPr>
        <p:spPr>
          <a:xfrm>
            <a:off x="457200"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it-IT" b="1" dirty="0">
              <a:solidFill>
                <a:schemeClr val="tx1"/>
              </a:solidFill>
              <a:latin typeface="Helvetica"/>
              <a:cs typeface="Helvetica"/>
            </a:endParaRPr>
          </a:p>
          <a:p>
            <a:r>
              <a:rPr lang="it-IT" b="1" dirty="0">
                <a:solidFill>
                  <a:schemeClr val="tx1"/>
                </a:solidFill>
                <a:latin typeface="+mn-lt"/>
                <a:cs typeface="Helvetica"/>
              </a:rPr>
              <a:t>Discriminazione indiretta</a:t>
            </a:r>
            <a:r>
              <a:rPr lang="it-IT" dirty="0">
                <a:solidFill>
                  <a:schemeClr val="tx1"/>
                </a:solidFill>
                <a:latin typeface="+mn-lt"/>
                <a:cs typeface="Helvetica"/>
              </a:rPr>
              <a:t>:	</a:t>
            </a:r>
          </a:p>
          <a:p>
            <a:endParaRPr lang="it-IT" dirty="0">
              <a:solidFill>
                <a:schemeClr val="tx1"/>
              </a:solidFill>
              <a:latin typeface="+mn-lt"/>
              <a:cs typeface="Helvetica"/>
            </a:endParaRPr>
          </a:p>
          <a:p>
            <a:r>
              <a:rPr lang="it-IT" dirty="0">
                <a:solidFill>
                  <a:schemeClr val="tx1"/>
                </a:solidFill>
                <a:latin typeface="+mn-lt"/>
                <a:cs typeface="Helvetica"/>
              </a:rPr>
              <a:t>Discriminazione nella quale il criterio impiegato potrebbe valere per ambo i sessi, ma in definitiva svantaggia, in maggiore proporzione persone di un sesso, senza nessuna giustificazione obiettiva.</a:t>
            </a:r>
            <a:endParaRPr b="1" dirty="0">
              <a:solidFill>
                <a:schemeClr val="tx1"/>
              </a:solidFill>
              <a:uFill>
                <a:solidFill>
                  <a:srgbClr val="4C599A"/>
                </a:solidFill>
              </a:uFill>
              <a:latin typeface="+mn-lt"/>
              <a:ea typeface="+mj-ea"/>
              <a:cs typeface="Helvetica"/>
              <a:sym typeface="Helvetica"/>
            </a:endParaRPr>
          </a:p>
          <a:p>
            <a:pPr lvl="0">
              <a:spcBef>
                <a:spcPts val="600"/>
              </a:spcBef>
              <a:defRPr>
                <a:uFillTx/>
              </a:defRPr>
            </a:pPr>
            <a:r>
              <a:rPr lang="de-CH" dirty="0">
                <a:solidFill>
                  <a:schemeClr val="tx1"/>
                </a:solidFill>
                <a:uFill>
                  <a:solidFill>
                    <a:srgbClr val="4C599A"/>
                  </a:solidFill>
                </a:uFill>
                <a:latin typeface="+mn-lt"/>
                <a:ea typeface="+mj-ea"/>
                <a:cs typeface="+mj-cs"/>
                <a:sym typeface="Helvetica"/>
              </a:rPr>
              <a:t>Es.: </a:t>
            </a:r>
            <a:r>
              <a:rPr lang="de-CH" dirty="0" err="1">
                <a:solidFill>
                  <a:schemeClr val="tx1"/>
                </a:solidFill>
                <a:uFill>
                  <a:solidFill>
                    <a:srgbClr val="4C599A"/>
                  </a:solidFill>
                </a:uFill>
                <a:latin typeface="+mn-lt"/>
                <a:ea typeface="+mj-ea"/>
                <a:cs typeface="+mj-cs"/>
                <a:sym typeface="Helvetica"/>
              </a:rPr>
              <a:t>concedere</a:t>
            </a:r>
            <a:r>
              <a:rPr lang="de-CH" dirty="0">
                <a:solidFill>
                  <a:schemeClr val="tx1"/>
                </a:solidFill>
                <a:uFill>
                  <a:solidFill>
                    <a:srgbClr val="4C599A"/>
                  </a:solidFill>
                </a:uFill>
                <a:latin typeface="+mn-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un</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bonus</a:t>
            </a:r>
            <a:r>
              <a:rPr lang="de-CH" dirty="0">
                <a:solidFill>
                  <a:schemeClr val="tx1"/>
                </a:solidFill>
                <a:uFill>
                  <a:solidFill>
                    <a:srgbClr val="4C599A"/>
                  </a:solidFill>
                </a:uFill>
                <a:latin typeface="+mj-lt"/>
                <a:ea typeface="+mj-ea"/>
                <a:cs typeface="+mj-cs"/>
                <a:sym typeface="Helvetica"/>
              </a:rPr>
              <a:t> solo ai </a:t>
            </a:r>
            <a:r>
              <a:rPr lang="de-CH" dirty="0" err="1">
                <a:solidFill>
                  <a:schemeClr val="tx1"/>
                </a:solidFill>
                <a:uFill>
                  <a:solidFill>
                    <a:srgbClr val="4C599A"/>
                  </a:solidFill>
                </a:uFill>
                <a:latin typeface="+mj-lt"/>
                <a:ea typeface="+mj-ea"/>
                <a:cs typeface="+mj-cs"/>
                <a:sym typeface="Helvetica"/>
              </a:rPr>
              <a:t>lavoratori</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che</a:t>
            </a:r>
            <a:r>
              <a:rPr lang="de-CH" dirty="0">
                <a:solidFill>
                  <a:schemeClr val="tx1"/>
                </a:solidFill>
                <a:uFill>
                  <a:solidFill>
                    <a:srgbClr val="4C599A"/>
                  </a:solidFill>
                </a:uFill>
                <a:latin typeface="+mj-lt"/>
                <a:ea typeface="+mj-ea"/>
                <a:cs typeface="+mj-cs"/>
                <a:sym typeface="Helvetica"/>
              </a:rPr>
              <a:t> </a:t>
            </a:r>
            <a:r>
              <a:rPr lang="de-CH" dirty="0" err="1">
                <a:solidFill>
                  <a:schemeClr val="tx1"/>
                </a:solidFill>
                <a:uFill>
                  <a:solidFill>
                    <a:srgbClr val="4C599A"/>
                  </a:solidFill>
                </a:uFill>
                <a:latin typeface="+mj-lt"/>
                <a:ea typeface="+mj-ea"/>
                <a:cs typeface="+mj-cs"/>
                <a:sym typeface="Helvetica"/>
              </a:rPr>
              <a:t>lavorano</a:t>
            </a:r>
            <a:r>
              <a:rPr lang="de-CH" dirty="0">
                <a:solidFill>
                  <a:schemeClr val="tx1"/>
                </a:solidFill>
                <a:uFill>
                  <a:solidFill>
                    <a:srgbClr val="4C599A"/>
                  </a:solidFill>
                </a:uFill>
                <a:latin typeface="+mj-lt"/>
                <a:ea typeface="+mj-ea"/>
                <a:cs typeface="+mj-cs"/>
                <a:sym typeface="Helvetica"/>
              </a:rPr>
              <a:t> a tempo pieno. </a:t>
            </a:r>
            <a:endParaRPr dirty="0">
              <a:solidFill>
                <a:schemeClr val="tx1"/>
              </a:solidFill>
              <a:uFill>
                <a:solidFill>
                  <a:srgbClr val="4C599A"/>
                </a:solidFill>
              </a:uFill>
              <a:latin typeface="+mj-lt"/>
              <a:ea typeface="+mj-ea"/>
              <a:cs typeface="+mj-cs"/>
              <a:sym typeface="Helvetica"/>
            </a:endParaRPr>
          </a:p>
        </p:txBody>
      </p:sp>
    </p:spTree>
    <p:extLst>
      <p:ext uri="{BB962C8B-B14F-4D97-AF65-F5344CB8AC3E}">
        <p14:creationId xmlns:p14="http://schemas.microsoft.com/office/powerpoint/2010/main" val="153115485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7</a:t>
            </a:fld>
            <a:endParaRPr lang="it-IT"/>
          </a:p>
        </p:txBody>
      </p:sp>
      <p:sp>
        <p:nvSpPr>
          <p:cNvPr id="72" name="Shape 72"/>
          <p:cNvSpPr/>
          <p:nvPr/>
        </p:nvSpPr>
        <p:spPr>
          <a:xfrm>
            <a:off x="457200"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r>
              <a:rPr lang="de-CH" b="1" dirty="0" err="1">
                <a:solidFill>
                  <a:schemeClr val="tx1"/>
                </a:solidFill>
                <a:uFill>
                  <a:solidFill>
                    <a:srgbClr val="4C599A"/>
                  </a:solidFill>
                </a:uFill>
                <a:latin typeface="+mn-lt"/>
                <a:ea typeface="+mj-ea"/>
                <a:cs typeface="Helvetica"/>
                <a:sym typeface="Helvetica"/>
              </a:rPr>
              <a:t>Diversi</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tipi</a:t>
            </a:r>
            <a:r>
              <a:rPr lang="de-CH" b="1" dirty="0">
                <a:solidFill>
                  <a:schemeClr val="tx1"/>
                </a:solidFill>
                <a:uFill>
                  <a:solidFill>
                    <a:srgbClr val="4C599A"/>
                  </a:solidFill>
                </a:uFill>
                <a:latin typeface="+mn-lt"/>
                <a:ea typeface="+mj-ea"/>
                <a:cs typeface="Helvetica"/>
                <a:sym typeface="Helvetica"/>
              </a:rPr>
              <a:t> di </a:t>
            </a:r>
            <a:r>
              <a:rPr lang="de-CH" b="1" dirty="0" err="1">
                <a:solidFill>
                  <a:schemeClr val="tx1"/>
                </a:solidFill>
                <a:uFill>
                  <a:solidFill>
                    <a:srgbClr val="4C599A"/>
                  </a:solidFill>
                </a:uFill>
                <a:latin typeface="+mn-lt"/>
                <a:ea typeface="+mj-ea"/>
                <a:cs typeface="Helvetica"/>
                <a:sym typeface="Helvetica"/>
              </a:rPr>
              <a:t>discriminazione</a:t>
            </a:r>
            <a:r>
              <a:rPr lang="de-CH" b="1" dirty="0">
                <a:solidFill>
                  <a:schemeClr val="tx1"/>
                </a:solidFill>
                <a:uFill>
                  <a:solidFill>
                    <a:srgbClr val="4C599A"/>
                  </a:solidFill>
                </a:uFill>
                <a:latin typeface="+mn-lt"/>
                <a:ea typeface="+mj-ea"/>
                <a:cs typeface="Helvetica"/>
                <a:sym typeface="Helvetica"/>
              </a:rPr>
              <a:t> (art. 3 </a:t>
            </a:r>
            <a:r>
              <a:rPr lang="de-CH" b="1" dirty="0" err="1">
                <a:solidFill>
                  <a:schemeClr val="tx1"/>
                </a:solidFill>
                <a:uFill>
                  <a:solidFill>
                    <a:srgbClr val="4C599A"/>
                  </a:solidFill>
                </a:uFill>
                <a:latin typeface="+mn-lt"/>
                <a:ea typeface="+mj-ea"/>
                <a:cs typeface="Helvetica"/>
                <a:sym typeface="Helvetica"/>
              </a:rPr>
              <a:t>Lpar</a:t>
            </a:r>
            <a:r>
              <a:rPr lang="de-CH" b="1" dirty="0">
                <a:solidFill>
                  <a:schemeClr val="tx1"/>
                </a:solidFill>
                <a:uFill>
                  <a:solidFill>
                    <a:srgbClr val="4C599A"/>
                  </a:solidFill>
                </a:uFill>
                <a:latin typeface="+mn-lt"/>
                <a:ea typeface="+mj-ea"/>
                <a:cs typeface="Helvetica"/>
                <a:sym typeface="Helvetica"/>
              </a:rPr>
              <a:t>)</a:t>
            </a:r>
            <a:r>
              <a:rPr lang="de-CH" dirty="0">
                <a:solidFill>
                  <a:schemeClr val="tx1"/>
                </a:solidFill>
                <a:uFill>
                  <a:solidFill>
                    <a:srgbClr val="4C599A"/>
                  </a:solidFill>
                </a:uFill>
                <a:latin typeface="+mn-lt"/>
                <a:ea typeface="+mj-ea"/>
                <a:cs typeface="Helvetica"/>
                <a:sym typeface="Helvetica"/>
              </a:rPr>
              <a:t>:		</a:t>
            </a:r>
            <a:endParaRPr lang="de-CH" b="1" dirty="0">
              <a:solidFill>
                <a:schemeClr val="tx1"/>
              </a:solidFill>
              <a:uFill>
                <a:solidFill>
                  <a:srgbClr val="4C599A"/>
                </a:solidFill>
              </a:uFill>
              <a:latin typeface="+mn-lt"/>
              <a:ea typeface="+mj-ea"/>
              <a:cs typeface="Helvetica"/>
              <a:sym typeface="Helvetica"/>
            </a:endParaRPr>
          </a:p>
          <a:p>
            <a:pPr lvl="0">
              <a:spcBef>
                <a:spcPts val="600"/>
              </a:spcBef>
              <a:defRPr>
                <a:uFillTx/>
              </a:defRPr>
            </a:pPr>
            <a:r>
              <a:rPr lang="de-CH" b="1" dirty="0">
                <a:solidFill>
                  <a:schemeClr val="tx1"/>
                </a:solidFill>
                <a:uFill>
                  <a:solidFill>
                    <a:srgbClr val="4C599A"/>
                  </a:solidFill>
                </a:uFill>
                <a:latin typeface="+mn-lt"/>
                <a:ea typeface="+mj-ea"/>
                <a:cs typeface="Helvetica"/>
                <a:sym typeface="Helvetica"/>
              </a:rPr>
              <a:t>1.	</a:t>
            </a:r>
            <a:r>
              <a:rPr lang="de-CH" b="1" dirty="0" err="1">
                <a:solidFill>
                  <a:schemeClr val="tx1"/>
                </a:solidFill>
                <a:uFill>
                  <a:solidFill>
                    <a:srgbClr val="4C599A"/>
                  </a:solidFill>
                </a:uFill>
                <a:latin typeface="+mn-lt"/>
                <a:ea typeface="+mj-ea"/>
                <a:cs typeface="Helvetica"/>
                <a:sym typeface="Helvetica"/>
              </a:rPr>
              <a:t>Discriminazione</a:t>
            </a:r>
            <a:r>
              <a:rPr lang="de-CH" b="1" dirty="0">
                <a:solidFill>
                  <a:schemeClr val="tx1"/>
                </a:solidFill>
                <a:uFill>
                  <a:solidFill>
                    <a:srgbClr val="4C599A"/>
                  </a:solidFill>
                </a:uFill>
                <a:latin typeface="+mn-lt"/>
                <a:ea typeface="+mj-ea"/>
                <a:cs typeface="Helvetica"/>
                <a:sym typeface="Helvetica"/>
              </a:rPr>
              <a:t> al </a:t>
            </a:r>
            <a:r>
              <a:rPr lang="de-CH" b="1" dirty="0" err="1">
                <a:solidFill>
                  <a:schemeClr val="tx1"/>
                </a:solidFill>
                <a:uFill>
                  <a:solidFill>
                    <a:srgbClr val="4C599A"/>
                  </a:solidFill>
                </a:uFill>
                <a:latin typeface="+mn-lt"/>
                <a:ea typeface="+mj-ea"/>
                <a:cs typeface="Helvetica"/>
                <a:sym typeface="Helvetica"/>
              </a:rPr>
              <a:t>momento</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dell’assunzione</a:t>
            </a:r>
            <a:r>
              <a:rPr lang="de-CH" dirty="0">
                <a:solidFill>
                  <a:schemeClr val="tx1"/>
                </a:solidFill>
                <a:uFill>
                  <a:solidFill>
                    <a:srgbClr val="4C599A"/>
                  </a:solidFill>
                </a:uFill>
                <a:latin typeface="+mn-lt"/>
                <a:ea typeface="+mj-ea"/>
                <a:cs typeface="Helvetica"/>
                <a:sym typeface="Helvetica"/>
              </a:rPr>
              <a:t>	(art. 3 </a:t>
            </a:r>
            <a:r>
              <a:rPr lang="de-CH" dirty="0" err="1">
                <a:solidFill>
                  <a:schemeClr val="tx1"/>
                </a:solidFill>
                <a:uFill>
                  <a:solidFill>
                    <a:srgbClr val="4C599A"/>
                  </a:solidFill>
                </a:uFill>
                <a:latin typeface="+mn-lt"/>
                <a:ea typeface="+mj-ea"/>
                <a:cs typeface="Helvetica"/>
                <a:sym typeface="Helvetica"/>
              </a:rPr>
              <a:t>cpv</a:t>
            </a:r>
            <a:r>
              <a:rPr lang="de-CH" dirty="0">
                <a:solidFill>
                  <a:schemeClr val="tx1"/>
                </a:solidFill>
                <a:uFill>
                  <a:solidFill>
                    <a:srgbClr val="4C599A"/>
                  </a:solidFill>
                </a:uFill>
                <a:latin typeface="+mn-lt"/>
                <a:ea typeface="+mj-ea"/>
                <a:cs typeface="Helvetica"/>
                <a:sym typeface="Helvetica"/>
              </a:rPr>
              <a:t>. 2 </a:t>
            </a:r>
            <a:r>
              <a:rPr lang="de-CH" dirty="0" err="1">
                <a:solidFill>
                  <a:schemeClr val="tx1"/>
                </a:solidFill>
                <a:uFill>
                  <a:solidFill>
                    <a:srgbClr val="4C599A"/>
                  </a:solidFill>
                </a:uFill>
                <a:latin typeface="+mn-lt"/>
                <a:ea typeface="+mj-ea"/>
                <a:cs typeface="Helvetica"/>
                <a:sym typeface="Helvetica"/>
              </a:rPr>
              <a:t>Lpar</a:t>
            </a:r>
            <a:r>
              <a:rPr lang="de-CH" dirty="0">
                <a:solidFill>
                  <a:schemeClr val="tx1"/>
                </a:solidFill>
                <a:uFill>
                  <a:solidFill>
                    <a:srgbClr val="4C599A"/>
                  </a:solidFill>
                </a:uFill>
                <a:latin typeface="+mn-lt"/>
                <a:ea typeface="+mj-ea"/>
                <a:cs typeface="Helvetica"/>
                <a:sym typeface="Helvetica"/>
              </a:rPr>
              <a:t>)</a:t>
            </a:r>
          </a:p>
          <a:p>
            <a:pPr lvl="0">
              <a:spcBef>
                <a:spcPts val="600"/>
              </a:spcBef>
              <a:defRPr>
                <a:uFillTx/>
              </a:defRPr>
            </a:pPr>
            <a:r>
              <a:rPr lang="it-IT" dirty="0">
                <a:solidFill>
                  <a:schemeClr val="tx1"/>
                </a:solidFill>
                <a:latin typeface="+mn-lt"/>
                <a:cs typeface="Helvetica"/>
              </a:rPr>
              <a:t>Le condizioni di accesso ad un posto di lavoro ed i criteri di selezione impiegati dai datori di lavoro non devono generare disparità.</a:t>
            </a:r>
          </a:p>
          <a:p>
            <a:pPr lvl="0">
              <a:spcBef>
                <a:spcPts val="600"/>
              </a:spcBef>
              <a:defRPr>
                <a:uFillTx/>
              </a:defRPr>
            </a:pPr>
            <a:r>
              <a:rPr lang="it-IT" dirty="0">
                <a:solidFill>
                  <a:schemeClr val="tx1"/>
                </a:solidFill>
                <a:uFill>
                  <a:solidFill>
                    <a:srgbClr val="4C599A"/>
                  </a:solidFill>
                </a:uFill>
                <a:latin typeface="+mn-lt"/>
                <a:cs typeface="Helvetica"/>
                <a:sym typeface="Helvetica"/>
              </a:rPr>
              <a:t>Es.: la mancata assunzione di una lavoratrice perché incinta è discriminatoria ai sensi della </a:t>
            </a:r>
            <a:r>
              <a:rPr lang="it-IT" dirty="0" err="1">
                <a:solidFill>
                  <a:schemeClr val="tx1"/>
                </a:solidFill>
                <a:uFill>
                  <a:solidFill>
                    <a:srgbClr val="4C599A"/>
                  </a:solidFill>
                </a:uFill>
                <a:latin typeface="+mn-lt"/>
                <a:cs typeface="Helvetica"/>
                <a:sym typeface="Helvetica"/>
              </a:rPr>
              <a:t>Lpar</a:t>
            </a:r>
            <a:r>
              <a:rPr lang="it-IT" dirty="0">
                <a:solidFill>
                  <a:schemeClr val="tx1"/>
                </a:solidFill>
                <a:uFill>
                  <a:solidFill>
                    <a:srgbClr val="4C599A"/>
                  </a:solidFill>
                </a:uFill>
                <a:latin typeface="+mn-lt"/>
                <a:cs typeface="Helvetica"/>
                <a:sym typeface="Helvetica"/>
              </a:rPr>
              <a:t>. </a:t>
            </a:r>
          </a:p>
          <a:p>
            <a:pPr lvl="0">
              <a:spcBef>
                <a:spcPts val="600"/>
              </a:spcBef>
              <a:defRPr>
                <a:uFillTx/>
              </a:defRPr>
            </a:pPr>
            <a:endParaRPr lang="it-IT" dirty="0">
              <a:solidFill>
                <a:schemeClr val="tx1"/>
              </a:solidFill>
              <a:uFill>
                <a:solidFill>
                  <a:srgbClr val="4C599A"/>
                </a:solidFill>
              </a:uFill>
              <a:latin typeface="+mn-lt"/>
              <a:cs typeface="Helvetica"/>
              <a:sym typeface="Helvetica"/>
            </a:endParaRPr>
          </a:p>
          <a:p>
            <a:pPr lvl="0">
              <a:spcBef>
                <a:spcPts val="600"/>
              </a:spcBef>
              <a:defRPr>
                <a:uFillTx/>
              </a:defRPr>
            </a:pPr>
            <a:r>
              <a:rPr lang="it-IT" dirty="0">
                <a:solidFill>
                  <a:schemeClr val="tx1"/>
                </a:solidFill>
                <a:uFill>
                  <a:solidFill>
                    <a:srgbClr val="4C599A"/>
                  </a:solidFill>
                </a:uFill>
                <a:latin typeface="+mn-lt"/>
                <a:cs typeface="Helvetica"/>
                <a:sym typeface="Helvetica"/>
              </a:rPr>
              <a:t>Il sesso è un criterio lecito soltanto se costituisce una caratteristica essenziale per l’attività lavorativa.</a:t>
            </a:r>
          </a:p>
          <a:p>
            <a:pPr>
              <a:spcBef>
                <a:spcPts val="600"/>
              </a:spcBef>
              <a:defRPr>
                <a:uFillTx/>
              </a:defRPr>
            </a:pPr>
            <a:r>
              <a:rPr lang="it-IT" dirty="0">
                <a:solidFill>
                  <a:schemeClr val="tx1"/>
                </a:solidFill>
                <a:uFill>
                  <a:solidFill>
                    <a:srgbClr val="4C599A"/>
                  </a:solidFill>
                </a:uFill>
                <a:latin typeface="+mn-lt"/>
                <a:cs typeface="Helvetica"/>
                <a:sym typeface="Helvetica"/>
              </a:rPr>
              <a:t>Es.: l’assunzione di sole donne quale modelle per abbigliamento femminile non è discriminatoria ai sensi della </a:t>
            </a:r>
            <a:r>
              <a:rPr lang="it-IT" dirty="0" err="1">
                <a:solidFill>
                  <a:schemeClr val="tx1"/>
                </a:solidFill>
                <a:uFill>
                  <a:solidFill>
                    <a:srgbClr val="4C599A"/>
                  </a:solidFill>
                </a:uFill>
                <a:latin typeface="+mn-lt"/>
                <a:cs typeface="Helvetica"/>
                <a:sym typeface="Helvetica"/>
              </a:rPr>
              <a:t>Lpar</a:t>
            </a:r>
            <a:r>
              <a:rPr lang="it-IT" dirty="0">
                <a:solidFill>
                  <a:schemeClr val="tx1"/>
                </a:solidFill>
                <a:uFill>
                  <a:solidFill>
                    <a:srgbClr val="4C599A"/>
                  </a:solidFill>
                </a:uFill>
                <a:latin typeface="+mn-lt"/>
                <a:cs typeface="Helvetica"/>
                <a:sym typeface="Helvetica"/>
              </a:rPr>
              <a:t>. </a:t>
            </a:r>
          </a:p>
          <a:p>
            <a:pPr lvl="0">
              <a:spcBef>
                <a:spcPts val="600"/>
              </a:spcBef>
              <a:defRPr>
                <a:uFillTx/>
              </a:defRPr>
            </a:pPr>
            <a:endParaRPr lang="it-IT" dirty="0">
              <a:solidFill>
                <a:schemeClr val="tx1"/>
              </a:solidFill>
              <a:uFill>
                <a:solidFill>
                  <a:srgbClr val="4C599A"/>
                </a:solidFill>
              </a:uFill>
              <a:latin typeface="Helvetica"/>
              <a:cs typeface="Helvetica"/>
              <a:sym typeface="Helvetica"/>
            </a:endParaRPr>
          </a:p>
        </p:txBody>
      </p:sp>
    </p:spTree>
    <p:extLst>
      <p:ext uri="{BB962C8B-B14F-4D97-AF65-F5344CB8AC3E}">
        <p14:creationId xmlns:p14="http://schemas.microsoft.com/office/powerpoint/2010/main" val="296776803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8</a:t>
            </a:fld>
            <a:endParaRPr lang="it-IT"/>
          </a:p>
        </p:txBody>
      </p:sp>
      <p:sp>
        <p:nvSpPr>
          <p:cNvPr id="72" name="Shape 72"/>
          <p:cNvSpPr/>
          <p:nvPr/>
        </p:nvSpPr>
        <p:spPr>
          <a:xfrm>
            <a:off x="446049"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r>
              <a:rPr lang="de-CH" dirty="0">
                <a:solidFill>
                  <a:schemeClr val="tx1"/>
                </a:solidFill>
                <a:uFill>
                  <a:solidFill>
                    <a:srgbClr val="4C599A"/>
                  </a:solidFill>
                </a:uFill>
                <a:latin typeface="+mn-lt"/>
                <a:ea typeface="+mj-ea"/>
                <a:cs typeface="Helvetica"/>
                <a:sym typeface="Helvetica"/>
              </a:rPr>
              <a:t>	</a:t>
            </a:r>
            <a:endParaRPr lang="de-CH" b="1" dirty="0">
              <a:solidFill>
                <a:schemeClr val="tx1"/>
              </a:solidFill>
              <a:uFill>
                <a:solidFill>
                  <a:srgbClr val="4C599A"/>
                </a:solidFill>
              </a:uFill>
              <a:latin typeface="+mn-lt"/>
              <a:ea typeface="+mj-ea"/>
              <a:cs typeface="Helvetica"/>
              <a:sym typeface="Helvetica"/>
            </a:endParaRPr>
          </a:p>
          <a:p>
            <a:pPr lvl="0">
              <a:spcBef>
                <a:spcPts val="600"/>
              </a:spcBef>
              <a:defRPr>
                <a:uFillTx/>
              </a:defRPr>
            </a:pPr>
            <a:r>
              <a:rPr lang="de-CH" dirty="0">
                <a:solidFill>
                  <a:schemeClr val="tx1"/>
                </a:solidFill>
                <a:uFill>
                  <a:solidFill>
                    <a:srgbClr val="4C599A"/>
                  </a:solidFill>
                </a:uFill>
                <a:latin typeface="+mn-lt"/>
                <a:ea typeface="+mj-ea"/>
                <a:cs typeface="Helvetica"/>
                <a:sym typeface="Helvetica"/>
              </a:rPr>
              <a:t>La </a:t>
            </a:r>
            <a:r>
              <a:rPr lang="de-CH" dirty="0" err="1">
                <a:solidFill>
                  <a:schemeClr val="tx1"/>
                </a:solidFill>
                <a:uFill>
                  <a:solidFill>
                    <a:srgbClr val="4C599A"/>
                  </a:solidFill>
                </a:uFill>
                <a:latin typeface="+mn-lt"/>
                <a:ea typeface="+mj-ea"/>
                <a:cs typeface="Helvetica"/>
                <a:sym typeface="Helvetica"/>
              </a:rPr>
              <a:t>persona</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che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subisce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una</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discriminazione</a:t>
            </a:r>
            <a:r>
              <a:rPr lang="de-CH" dirty="0">
                <a:solidFill>
                  <a:schemeClr val="tx1"/>
                </a:solidFill>
                <a:uFill>
                  <a:solidFill>
                    <a:srgbClr val="4C599A"/>
                  </a:solidFill>
                </a:uFill>
                <a:latin typeface="+mn-lt"/>
                <a:ea typeface="+mj-ea"/>
                <a:cs typeface="Helvetica"/>
                <a:sym typeface="Helvetica"/>
              </a:rPr>
              <a:t> al </a:t>
            </a:r>
            <a:r>
              <a:rPr lang="de-CH" dirty="0" err="1">
                <a:solidFill>
                  <a:schemeClr val="tx1"/>
                </a:solidFill>
                <a:uFill>
                  <a:solidFill>
                    <a:srgbClr val="4C599A"/>
                  </a:solidFill>
                </a:uFill>
                <a:latin typeface="+mn-lt"/>
                <a:ea typeface="+mj-ea"/>
                <a:cs typeface="Helvetica"/>
                <a:sym typeface="Helvetica"/>
              </a:rPr>
              <a:t>momento</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dell’assunzione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può</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chiedere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il</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versamento</a:t>
            </a:r>
            <a:r>
              <a:rPr lang="de-CH" dirty="0">
                <a:solidFill>
                  <a:schemeClr val="tx1"/>
                </a:solidFill>
                <a:uFill>
                  <a:solidFill>
                    <a:srgbClr val="4C599A"/>
                  </a:solidFill>
                </a:uFill>
                <a:latin typeface="+mn-lt"/>
                <a:ea typeface="+mj-ea"/>
                <a:cs typeface="Helvetica"/>
                <a:sym typeface="Helvetica"/>
              </a:rPr>
              <a:t> di </a:t>
            </a:r>
            <a:r>
              <a:rPr lang="de-CH" dirty="0" err="1">
                <a:solidFill>
                  <a:schemeClr val="tx1"/>
                </a:solidFill>
                <a:uFill>
                  <a:solidFill>
                    <a:srgbClr val="4C599A"/>
                  </a:solidFill>
                </a:uFill>
                <a:latin typeface="+mn-lt"/>
                <a:ea typeface="+mj-ea"/>
                <a:cs typeface="Helvetica"/>
                <a:sym typeface="Helvetica"/>
              </a:rPr>
              <a:t>un’indennità</a:t>
            </a:r>
            <a:r>
              <a:rPr lang="de-CH" dirty="0">
                <a:solidFill>
                  <a:schemeClr val="tx1"/>
                </a:solidFill>
                <a:uFill>
                  <a:solidFill>
                    <a:srgbClr val="4C599A"/>
                  </a:solidFill>
                </a:uFill>
                <a:latin typeface="+mn-lt"/>
                <a:ea typeface="+mj-ea"/>
                <a:cs typeface="Helvetica"/>
                <a:sym typeface="Helvetica"/>
              </a:rPr>
              <a:t> di max. 3 </a:t>
            </a:r>
            <a:r>
              <a:rPr lang="de-CH" dirty="0" err="1">
                <a:solidFill>
                  <a:schemeClr val="tx1"/>
                </a:solidFill>
                <a:uFill>
                  <a:solidFill>
                    <a:srgbClr val="4C599A"/>
                  </a:solidFill>
                </a:uFill>
                <a:latin typeface="+mn-lt"/>
                <a:ea typeface="+mj-ea"/>
                <a:cs typeface="Helvetica"/>
                <a:sym typeface="Helvetica"/>
              </a:rPr>
              <a:t>mesi</a:t>
            </a:r>
            <a:r>
              <a:rPr lang="de-CH" dirty="0">
                <a:solidFill>
                  <a:schemeClr val="tx1"/>
                </a:solidFill>
                <a:uFill>
                  <a:solidFill>
                    <a:srgbClr val="4C599A"/>
                  </a:solidFill>
                </a:uFill>
                <a:latin typeface="+mn-lt"/>
                <a:ea typeface="+mj-ea"/>
                <a:cs typeface="Helvetica"/>
                <a:sym typeface="Helvetica"/>
              </a:rPr>
              <a:t> di </a:t>
            </a:r>
            <a:r>
              <a:rPr lang="de-CH" dirty="0" err="1">
                <a:solidFill>
                  <a:schemeClr val="tx1"/>
                </a:solidFill>
                <a:uFill>
                  <a:solidFill>
                    <a:srgbClr val="4C599A"/>
                  </a:solidFill>
                </a:uFill>
                <a:latin typeface="+mn-lt"/>
                <a:ea typeface="+mj-ea"/>
                <a:cs typeface="Helvetica"/>
                <a:sym typeface="Helvetica"/>
              </a:rPr>
              <a:t>stipendio</a:t>
            </a:r>
            <a:r>
              <a:rPr lang="de-CH" dirty="0">
                <a:solidFill>
                  <a:schemeClr val="tx1"/>
                </a:solidFill>
                <a:uFill>
                  <a:solidFill>
                    <a:srgbClr val="4C599A"/>
                  </a:solidFill>
                </a:uFill>
                <a:latin typeface="+mn-lt"/>
                <a:ea typeface="+mj-ea"/>
                <a:cs typeface="Helvetica"/>
                <a:sym typeface="Helvetica"/>
              </a:rPr>
              <a:t> (art. 5 </a:t>
            </a:r>
            <a:r>
              <a:rPr lang="de-CH" dirty="0" err="1">
                <a:solidFill>
                  <a:schemeClr val="tx1"/>
                </a:solidFill>
                <a:uFill>
                  <a:solidFill>
                    <a:srgbClr val="4C599A"/>
                  </a:solidFill>
                </a:uFill>
                <a:latin typeface="+mn-lt"/>
                <a:ea typeface="+mj-ea"/>
                <a:cs typeface="Helvetica"/>
                <a:sym typeface="Helvetica"/>
              </a:rPr>
              <a:t>cpv</a:t>
            </a:r>
            <a:r>
              <a:rPr lang="de-CH" dirty="0">
                <a:solidFill>
                  <a:schemeClr val="tx1"/>
                </a:solidFill>
                <a:uFill>
                  <a:solidFill>
                    <a:srgbClr val="4C599A"/>
                  </a:solidFill>
                </a:uFill>
                <a:latin typeface="+mn-lt"/>
                <a:ea typeface="+mj-ea"/>
                <a:cs typeface="Helvetica"/>
                <a:sym typeface="Helvetica"/>
              </a:rPr>
              <a:t>. 2 </a:t>
            </a:r>
            <a:r>
              <a:rPr lang="de-CH" dirty="0" err="1">
                <a:solidFill>
                  <a:schemeClr val="tx1"/>
                </a:solidFill>
                <a:uFill>
                  <a:solidFill>
                    <a:srgbClr val="4C599A"/>
                  </a:solidFill>
                </a:uFill>
                <a:latin typeface="+mn-lt"/>
                <a:ea typeface="+mj-ea"/>
                <a:cs typeface="Helvetica"/>
                <a:sym typeface="Helvetica"/>
              </a:rPr>
              <a:t>e</a:t>
            </a:r>
            <a:r>
              <a:rPr lang="de-CH" dirty="0">
                <a:solidFill>
                  <a:schemeClr val="tx1"/>
                </a:solidFill>
                <a:uFill>
                  <a:solidFill>
                    <a:srgbClr val="4C599A"/>
                  </a:solidFill>
                </a:uFill>
                <a:latin typeface="+mn-lt"/>
                <a:ea typeface="+mj-ea"/>
                <a:cs typeface="Helvetica"/>
                <a:sym typeface="Helvetica"/>
              </a:rPr>
              <a:t> 4 </a:t>
            </a:r>
            <a:r>
              <a:rPr lang="de-CH" dirty="0" err="1">
                <a:solidFill>
                  <a:schemeClr val="tx1"/>
                </a:solidFill>
                <a:uFill>
                  <a:solidFill>
                    <a:srgbClr val="4C599A"/>
                  </a:solidFill>
                </a:uFill>
                <a:latin typeface="+mn-lt"/>
                <a:ea typeface="+mj-ea"/>
                <a:cs typeface="Helvetica"/>
                <a:sym typeface="Helvetica"/>
              </a:rPr>
              <a:t>Lpar</a:t>
            </a:r>
            <a:r>
              <a:rPr lang="de-CH" dirty="0">
                <a:solidFill>
                  <a:schemeClr val="tx1"/>
                </a:solidFill>
                <a:uFill>
                  <a:solidFill>
                    <a:srgbClr val="4C599A"/>
                  </a:solidFill>
                </a:uFill>
                <a:latin typeface="+mn-lt"/>
                <a:ea typeface="+mj-ea"/>
                <a:cs typeface="Helvetica"/>
                <a:sym typeface="Helvetica"/>
              </a:rPr>
              <a:t>)</a:t>
            </a:r>
          </a:p>
          <a:p>
            <a:pPr lvl="0">
              <a:spcBef>
                <a:spcPts val="600"/>
              </a:spcBef>
              <a:defRPr>
                <a:uFillTx/>
              </a:defRPr>
            </a:pPr>
            <a:r>
              <a:rPr lang="de-CH" dirty="0" err="1">
                <a:solidFill>
                  <a:schemeClr val="tx1"/>
                </a:solidFill>
                <a:uFill>
                  <a:solidFill>
                    <a:srgbClr val="4C599A"/>
                  </a:solidFill>
                </a:uFill>
                <a:latin typeface="+mn-lt"/>
                <a:ea typeface="+mj-ea"/>
                <a:cs typeface="Helvetica"/>
                <a:sym typeface="Helvetica"/>
              </a:rPr>
              <a:t>L’indennità</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è</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stabilita</a:t>
            </a:r>
            <a:r>
              <a:rPr lang="de-CH" dirty="0">
                <a:solidFill>
                  <a:schemeClr val="tx1"/>
                </a:solidFill>
                <a:uFill>
                  <a:solidFill>
                    <a:srgbClr val="4C599A"/>
                  </a:solidFill>
                </a:uFill>
                <a:latin typeface="+mn-lt"/>
                <a:ea typeface="+mj-ea"/>
                <a:cs typeface="Helvetica"/>
                <a:sym typeface="Helvetica"/>
              </a:rPr>
              <a:t> in </a:t>
            </a:r>
            <a:r>
              <a:rPr lang="de-CH" dirty="0" err="1">
                <a:solidFill>
                  <a:schemeClr val="tx1"/>
                </a:solidFill>
                <a:uFill>
                  <a:solidFill>
                    <a:srgbClr val="4C599A"/>
                  </a:solidFill>
                </a:uFill>
                <a:latin typeface="+mn-lt"/>
                <a:ea typeface="+mj-ea"/>
                <a:cs typeface="Helvetica"/>
                <a:sym typeface="Helvetica"/>
              </a:rPr>
              <a:t>base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allo</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stipendio</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lordo</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presumibile</a:t>
            </a:r>
            <a:r>
              <a:rPr lang="de-CH" dirty="0">
                <a:solidFill>
                  <a:schemeClr val="tx1"/>
                </a:solidFill>
                <a:uFill>
                  <a:solidFill>
                    <a:srgbClr val="4C599A"/>
                  </a:solidFill>
                </a:uFill>
                <a:latin typeface="+mn-lt"/>
                <a:ea typeface="+mj-ea"/>
                <a:cs typeface="Helvetica"/>
                <a:sym typeface="Helvetica"/>
              </a:rPr>
              <a:t> o </a:t>
            </a:r>
            <a:r>
              <a:rPr lang="de-CH" dirty="0" err="1">
                <a:solidFill>
                  <a:schemeClr val="tx1"/>
                </a:solidFill>
                <a:uFill>
                  <a:solidFill>
                    <a:srgbClr val="4C599A"/>
                  </a:solidFill>
                </a:uFill>
                <a:latin typeface="+mn-lt"/>
                <a:ea typeface="+mj-ea"/>
                <a:cs typeface="Helvetica"/>
                <a:sym typeface="Helvetica"/>
              </a:rPr>
              <a:t>effettivo</a:t>
            </a:r>
            <a:r>
              <a:rPr lang="de-CH" dirty="0">
                <a:solidFill>
                  <a:schemeClr val="tx1"/>
                </a:solidFill>
                <a:uFill>
                  <a:solidFill>
                    <a:srgbClr val="4C599A"/>
                  </a:solidFill>
                </a:uFill>
                <a:latin typeface="+mn-lt"/>
                <a:ea typeface="+mj-ea"/>
                <a:cs typeface="Helvetica"/>
                <a:sym typeface="Helvetica"/>
              </a:rPr>
              <a:t>.</a:t>
            </a:r>
          </a:p>
          <a:p>
            <a:pPr lvl="0">
              <a:spcBef>
                <a:spcPts val="600"/>
              </a:spcBef>
              <a:defRPr>
                <a:uFillTx/>
              </a:defRPr>
            </a:pPr>
            <a:endParaRPr lang="de-CH" dirty="0">
              <a:solidFill>
                <a:schemeClr val="tx1"/>
              </a:solidFill>
              <a:uFill>
                <a:solidFill>
                  <a:srgbClr val="4C599A"/>
                </a:solidFill>
              </a:uFill>
              <a:latin typeface="+mn-lt"/>
              <a:ea typeface="+mj-ea"/>
              <a:cs typeface="Helvetica"/>
              <a:sym typeface="Helvetica"/>
            </a:endParaRPr>
          </a:p>
          <a:p>
            <a:pPr lvl="0">
              <a:spcBef>
                <a:spcPts val="600"/>
              </a:spcBef>
              <a:defRPr>
                <a:uFillTx/>
              </a:defRPr>
            </a:pPr>
            <a:r>
              <a:rPr lang="de-CH" dirty="0" err="1">
                <a:solidFill>
                  <a:schemeClr val="tx1"/>
                </a:solidFill>
                <a:uFill>
                  <a:solidFill>
                    <a:srgbClr val="4C599A"/>
                  </a:solidFill>
                </a:uFill>
                <a:latin typeface="+mn-lt"/>
                <a:ea typeface="+mj-ea"/>
                <a:cs typeface="Helvetica"/>
                <a:sym typeface="Helvetica"/>
              </a:rPr>
              <a:t>Inoltre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l’art</a:t>
            </a:r>
            <a:r>
              <a:rPr lang="de-CH" dirty="0">
                <a:solidFill>
                  <a:schemeClr val="tx1"/>
                </a:solidFill>
                <a:uFill>
                  <a:solidFill>
                    <a:srgbClr val="4C599A"/>
                  </a:solidFill>
                </a:uFill>
                <a:latin typeface="+mn-lt"/>
                <a:ea typeface="+mj-ea"/>
                <a:cs typeface="Helvetica"/>
                <a:sym typeface="Helvetica"/>
              </a:rPr>
              <a:t>. 8 </a:t>
            </a:r>
            <a:r>
              <a:rPr lang="de-CH" dirty="0" err="1">
                <a:solidFill>
                  <a:schemeClr val="tx1"/>
                </a:solidFill>
                <a:uFill>
                  <a:solidFill>
                    <a:srgbClr val="4C599A"/>
                  </a:solidFill>
                </a:uFill>
                <a:latin typeface="+mn-lt"/>
                <a:ea typeface="+mj-ea"/>
                <a:cs typeface="Helvetica"/>
                <a:sym typeface="Helvetica"/>
              </a:rPr>
              <a:t>cpv</a:t>
            </a:r>
            <a:r>
              <a:rPr lang="de-CH" dirty="0">
                <a:solidFill>
                  <a:schemeClr val="tx1"/>
                </a:solidFill>
                <a:uFill>
                  <a:solidFill>
                    <a:srgbClr val="4C599A"/>
                  </a:solidFill>
                </a:uFill>
                <a:latin typeface="+mn-lt"/>
                <a:ea typeface="+mj-ea"/>
                <a:cs typeface="Helvetica"/>
                <a:sym typeface="Helvetica"/>
              </a:rPr>
              <a:t>. 1 </a:t>
            </a:r>
            <a:r>
              <a:rPr lang="de-CH" dirty="0" err="1">
                <a:solidFill>
                  <a:schemeClr val="tx1"/>
                </a:solidFill>
                <a:uFill>
                  <a:solidFill>
                    <a:srgbClr val="4C599A"/>
                  </a:solidFill>
                </a:uFill>
                <a:latin typeface="+mn-lt"/>
                <a:ea typeface="+mj-ea"/>
                <a:cs typeface="Helvetica"/>
                <a:sym typeface="Helvetica"/>
              </a:rPr>
              <a:t>Lpar</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conferisce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il</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diritto</a:t>
            </a:r>
            <a:r>
              <a:rPr lang="de-CH" dirty="0">
                <a:solidFill>
                  <a:schemeClr val="tx1"/>
                </a:solidFill>
                <a:uFill>
                  <a:solidFill>
                    <a:srgbClr val="4C599A"/>
                  </a:solidFill>
                </a:uFill>
                <a:latin typeface="+mn-lt"/>
                <a:ea typeface="+mj-ea"/>
                <a:cs typeface="Helvetica"/>
                <a:sym typeface="Helvetica"/>
              </a:rPr>
              <a:t> di </a:t>
            </a:r>
            <a:r>
              <a:rPr lang="de-CH" dirty="0" err="1">
                <a:solidFill>
                  <a:schemeClr val="tx1"/>
                </a:solidFill>
                <a:uFill>
                  <a:solidFill>
                    <a:srgbClr val="4C599A"/>
                  </a:solidFill>
                </a:uFill>
                <a:latin typeface="+mn-lt"/>
                <a:ea typeface="+mj-ea"/>
                <a:cs typeface="Helvetica"/>
                <a:sym typeface="Helvetica"/>
              </a:rPr>
              <a:t>chiedere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una</a:t>
            </a:r>
            <a:r>
              <a:rPr lang="de-CH" dirty="0">
                <a:solidFill>
                  <a:schemeClr val="tx1"/>
                </a:solidFill>
                <a:uFill>
                  <a:solidFill>
                    <a:srgbClr val="4C599A"/>
                  </a:solidFill>
                </a:uFill>
                <a:latin typeface="+mn-lt"/>
                <a:ea typeface="+mj-ea"/>
                <a:cs typeface="Helvetica"/>
                <a:sym typeface="Helvetica"/>
              </a:rPr>
              <a:t> </a:t>
            </a:r>
            <a:r>
              <a:rPr lang="de-CH" u="sng" dirty="0" err="1">
                <a:solidFill>
                  <a:schemeClr val="tx1"/>
                </a:solidFill>
                <a:uFill>
                  <a:solidFill>
                    <a:srgbClr val="4C599A"/>
                  </a:solidFill>
                </a:uFill>
                <a:latin typeface="+mn-lt"/>
                <a:ea typeface="+mj-ea"/>
                <a:cs typeface="Helvetica"/>
                <a:sym typeface="Helvetica"/>
              </a:rPr>
              <a:t>motivazione</a:t>
            </a:r>
            <a:r>
              <a:rPr lang="de-CH" u="sng" dirty="0">
                <a:solidFill>
                  <a:schemeClr val="tx1"/>
                </a:solidFill>
                <a:uFill>
                  <a:solidFill>
                    <a:srgbClr val="4C599A"/>
                  </a:solidFill>
                </a:uFill>
                <a:latin typeface="+mn-lt"/>
                <a:ea typeface="+mj-ea"/>
                <a:cs typeface="Helvetica"/>
                <a:sym typeface="Helvetica"/>
              </a:rPr>
              <a:t> </a:t>
            </a:r>
            <a:r>
              <a:rPr lang="de-CH" u="sng" dirty="0" err="1">
                <a:solidFill>
                  <a:schemeClr val="tx1"/>
                </a:solidFill>
                <a:uFill>
                  <a:solidFill>
                    <a:srgbClr val="4C599A"/>
                  </a:solidFill>
                </a:uFill>
                <a:latin typeface="+mn-lt"/>
                <a:ea typeface="+mj-ea"/>
                <a:cs typeface="Helvetica"/>
                <a:sym typeface="Helvetica"/>
              </a:rPr>
              <a:t>scritta</a:t>
            </a:r>
            <a:r>
              <a:rPr lang="de-CH" u="sng" dirty="0">
                <a:solidFill>
                  <a:schemeClr val="tx1"/>
                </a:solidFill>
                <a:uFill>
                  <a:solidFill>
                    <a:srgbClr val="4C599A"/>
                  </a:solidFill>
                </a:uFill>
                <a:latin typeface="+mn-lt"/>
                <a:ea typeface="+mj-ea"/>
                <a:cs typeface="Helvetica"/>
                <a:sym typeface="Helvetica"/>
              </a:rPr>
              <a:t> in </a:t>
            </a:r>
            <a:r>
              <a:rPr lang="de-CH" u="sng" dirty="0" err="1">
                <a:solidFill>
                  <a:schemeClr val="tx1"/>
                </a:solidFill>
                <a:uFill>
                  <a:solidFill>
                    <a:srgbClr val="4C599A"/>
                  </a:solidFill>
                </a:uFill>
                <a:latin typeface="+mn-lt"/>
                <a:ea typeface="+mj-ea"/>
                <a:cs typeface="Helvetica"/>
                <a:sym typeface="Helvetica"/>
              </a:rPr>
              <a:t>merito</a:t>
            </a:r>
            <a:r>
              <a:rPr lang="de-CH" u="sng" dirty="0">
                <a:solidFill>
                  <a:schemeClr val="tx1"/>
                </a:solidFill>
                <a:uFill>
                  <a:solidFill>
                    <a:srgbClr val="4C599A"/>
                  </a:solidFill>
                </a:uFill>
                <a:latin typeface="+mn-lt"/>
                <a:ea typeface="+mj-ea"/>
                <a:cs typeface="Helvetica"/>
                <a:sym typeface="Helvetica"/>
              </a:rPr>
              <a:t> alla </a:t>
            </a:r>
            <a:r>
              <a:rPr lang="de-CH" u="sng" dirty="0" err="1">
                <a:solidFill>
                  <a:schemeClr val="tx1"/>
                </a:solidFill>
                <a:uFill>
                  <a:solidFill>
                    <a:srgbClr val="4C599A"/>
                  </a:solidFill>
                </a:uFill>
                <a:latin typeface="+mn-lt"/>
                <a:ea typeface="+mj-ea"/>
                <a:cs typeface="Helvetica"/>
                <a:sym typeface="Helvetica"/>
              </a:rPr>
              <a:t>mancata</a:t>
            </a:r>
            <a:r>
              <a:rPr lang="de-CH" u="sng" dirty="0">
                <a:solidFill>
                  <a:schemeClr val="tx1"/>
                </a:solidFill>
                <a:uFill>
                  <a:solidFill>
                    <a:srgbClr val="4C599A"/>
                  </a:solidFill>
                </a:uFill>
                <a:latin typeface="+mn-lt"/>
                <a:ea typeface="+mj-ea"/>
                <a:cs typeface="Helvetica"/>
                <a:sym typeface="Helvetica"/>
              </a:rPr>
              <a:t> </a:t>
            </a:r>
            <a:r>
              <a:rPr lang="de-CH" u="sng" dirty="0" err="1">
                <a:solidFill>
                  <a:schemeClr val="tx1"/>
                </a:solidFill>
                <a:uFill>
                  <a:solidFill>
                    <a:srgbClr val="4C599A"/>
                  </a:solidFill>
                </a:uFill>
                <a:latin typeface="+mn-lt"/>
                <a:ea typeface="+mj-ea"/>
                <a:cs typeface="Helvetica"/>
                <a:sym typeface="Helvetica"/>
              </a:rPr>
              <a:t>assunzione</a:t>
            </a:r>
            <a:r>
              <a:rPr lang="de-CH" dirty="0">
                <a:solidFill>
                  <a:schemeClr val="tx1"/>
                </a:solidFill>
                <a:uFill>
                  <a:solidFill>
                    <a:srgbClr val="4C599A"/>
                  </a:solidFill>
                </a:uFill>
                <a:latin typeface="+mn-lt"/>
                <a:ea typeface="+mj-ea"/>
                <a:cs typeface="Helvetica"/>
                <a:sym typeface="Helvetica"/>
              </a:rPr>
              <a:t>. </a:t>
            </a:r>
          </a:p>
          <a:p>
            <a:pPr lvl="0">
              <a:spcBef>
                <a:spcPts val="600"/>
              </a:spcBef>
              <a:defRPr>
                <a:uFillTx/>
              </a:defRPr>
            </a:pPr>
            <a:r>
              <a:rPr lang="de-CH" dirty="0">
                <a:solidFill>
                  <a:schemeClr val="tx1"/>
                </a:solidFill>
                <a:uFill>
                  <a:solidFill>
                    <a:srgbClr val="4C599A"/>
                  </a:solidFill>
                </a:uFill>
                <a:latin typeface="+mn-lt"/>
                <a:ea typeface="+mj-ea"/>
                <a:cs typeface="Helvetica"/>
                <a:sym typeface="Helvetica"/>
              </a:rPr>
              <a:t>La </a:t>
            </a:r>
            <a:r>
              <a:rPr lang="de-CH" dirty="0" err="1">
                <a:solidFill>
                  <a:schemeClr val="tx1"/>
                </a:solidFill>
                <a:uFill>
                  <a:solidFill>
                    <a:srgbClr val="4C599A"/>
                  </a:solidFill>
                </a:uFill>
                <a:latin typeface="+mn-lt"/>
                <a:ea typeface="+mj-ea"/>
                <a:cs typeface="Helvetica"/>
                <a:sym typeface="Helvetica"/>
              </a:rPr>
              <a:t>pretesa</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deve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essere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fatta</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valere</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entro</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il</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termine</a:t>
            </a:r>
            <a:r>
              <a:rPr lang="de-CH" dirty="0">
                <a:solidFill>
                  <a:schemeClr val="tx1"/>
                </a:solidFill>
                <a:uFill>
                  <a:solidFill>
                    <a:srgbClr val="4C599A"/>
                  </a:solidFill>
                </a:uFill>
                <a:latin typeface="+mn-lt"/>
                <a:ea typeface="+mj-ea"/>
                <a:cs typeface="Helvetica"/>
                <a:sym typeface="Helvetica"/>
              </a:rPr>
              <a:t> di 3 </a:t>
            </a:r>
            <a:r>
              <a:rPr lang="de-CH" dirty="0" err="1">
                <a:solidFill>
                  <a:schemeClr val="tx1"/>
                </a:solidFill>
                <a:uFill>
                  <a:solidFill>
                    <a:srgbClr val="4C599A"/>
                  </a:solidFill>
                </a:uFill>
                <a:latin typeface="+mn-lt"/>
                <a:ea typeface="+mj-ea"/>
                <a:cs typeface="Helvetica"/>
                <a:sym typeface="Helvetica"/>
              </a:rPr>
              <a:t>mesi</a:t>
            </a:r>
            <a:r>
              <a:rPr lang="de-CH" dirty="0">
                <a:solidFill>
                  <a:schemeClr val="tx1"/>
                </a:solidFill>
                <a:uFill>
                  <a:solidFill>
                    <a:srgbClr val="4C599A"/>
                  </a:solidFill>
                </a:uFill>
                <a:latin typeface="+mn-lt"/>
                <a:ea typeface="+mj-ea"/>
                <a:cs typeface="Helvetica"/>
                <a:sym typeface="Helvetica"/>
              </a:rPr>
              <a:t> (</a:t>
            </a:r>
            <a:r>
              <a:rPr lang="de-CH" dirty="0" err="1">
                <a:solidFill>
                  <a:schemeClr val="tx1"/>
                </a:solidFill>
                <a:uFill>
                  <a:solidFill>
                    <a:srgbClr val="4C599A"/>
                  </a:solidFill>
                </a:uFill>
                <a:latin typeface="+mn-lt"/>
                <a:ea typeface="+mj-ea"/>
                <a:cs typeface="Helvetica"/>
                <a:sym typeface="Helvetica"/>
              </a:rPr>
              <a:t>termine</a:t>
            </a:r>
            <a:r>
              <a:rPr lang="de-CH" dirty="0">
                <a:solidFill>
                  <a:schemeClr val="tx1"/>
                </a:solidFill>
                <a:uFill>
                  <a:solidFill>
                    <a:srgbClr val="4C599A"/>
                  </a:solidFill>
                </a:uFill>
                <a:latin typeface="+mn-lt"/>
                <a:ea typeface="+mj-ea"/>
                <a:cs typeface="Helvetica"/>
                <a:sym typeface="Helvetica"/>
              </a:rPr>
              <a:t> di </a:t>
            </a:r>
            <a:r>
              <a:rPr lang="de-CH" dirty="0" err="1">
                <a:solidFill>
                  <a:schemeClr val="tx1"/>
                </a:solidFill>
                <a:uFill>
                  <a:solidFill>
                    <a:srgbClr val="4C599A"/>
                  </a:solidFill>
                </a:uFill>
                <a:latin typeface="+mn-lt"/>
                <a:ea typeface="+mj-ea"/>
                <a:cs typeface="Helvetica"/>
                <a:sym typeface="Helvetica"/>
              </a:rPr>
              <a:t>perenzione</a:t>
            </a:r>
            <a:r>
              <a:rPr lang="de-CH" dirty="0">
                <a:solidFill>
                  <a:schemeClr val="tx1"/>
                </a:solidFill>
                <a:uFill>
                  <a:solidFill>
                    <a:srgbClr val="4C599A"/>
                  </a:solidFill>
                </a:uFill>
                <a:latin typeface="+mn-lt"/>
                <a:ea typeface="+mj-ea"/>
                <a:cs typeface="Helvetica"/>
                <a:sym typeface="Helvetica"/>
              </a:rPr>
              <a:t>, art. 8 </a:t>
            </a:r>
            <a:r>
              <a:rPr lang="de-CH" dirty="0" err="1">
                <a:solidFill>
                  <a:schemeClr val="tx1"/>
                </a:solidFill>
                <a:uFill>
                  <a:solidFill>
                    <a:srgbClr val="4C599A"/>
                  </a:solidFill>
                </a:uFill>
                <a:latin typeface="+mn-lt"/>
                <a:ea typeface="+mj-ea"/>
                <a:cs typeface="Helvetica"/>
                <a:sym typeface="Helvetica"/>
              </a:rPr>
              <a:t>cpv</a:t>
            </a:r>
            <a:r>
              <a:rPr lang="de-CH" dirty="0">
                <a:solidFill>
                  <a:schemeClr val="tx1"/>
                </a:solidFill>
                <a:uFill>
                  <a:solidFill>
                    <a:srgbClr val="4C599A"/>
                  </a:solidFill>
                </a:uFill>
                <a:latin typeface="+mn-lt"/>
                <a:ea typeface="+mj-ea"/>
                <a:cs typeface="Helvetica"/>
                <a:sym typeface="Helvetica"/>
              </a:rPr>
              <a:t>. 2 </a:t>
            </a:r>
            <a:r>
              <a:rPr lang="de-CH" dirty="0" err="1">
                <a:solidFill>
                  <a:schemeClr val="tx1"/>
                </a:solidFill>
                <a:uFill>
                  <a:solidFill>
                    <a:srgbClr val="4C599A"/>
                  </a:solidFill>
                </a:uFill>
                <a:latin typeface="+mn-lt"/>
                <a:ea typeface="+mj-ea"/>
                <a:cs typeface="Helvetica"/>
                <a:sym typeface="Helvetica"/>
              </a:rPr>
              <a:t>Lpar</a:t>
            </a:r>
            <a:r>
              <a:rPr lang="de-CH" dirty="0">
                <a:solidFill>
                  <a:schemeClr val="tx1"/>
                </a:solidFill>
                <a:uFill>
                  <a:solidFill>
                    <a:srgbClr val="4C599A"/>
                  </a:solidFill>
                </a:uFill>
                <a:latin typeface="+mn-lt"/>
                <a:ea typeface="+mj-ea"/>
                <a:cs typeface="Helvetica"/>
                <a:sym typeface="Helvetica"/>
              </a:rPr>
              <a:t>). </a:t>
            </a:r>
          </a:p>
          <a:p>
            <a:pPr lvl="0">
              <a:spcBef>
                <a:spcPts val="600"/>
              </a:spcBef>
              <a:defRPr>
                <a:uFillTx/>
              </a:defRPr>
            </a:pPr>
            <a:endParaRPr lang="it-IT" dirty="0">
              <a:solidFill>
                <a:schemeClr val="tx1"/>
              </a:solidFill>
              <a:uFill>
                <a:solidFill>
                  <a:srgbClr val="4C599A"/>
                </a:solidFill>
              </a:uFill>
              <a:latin typeface="Helvetica"/>
              <a:cs typeface="Helvetica"/>
              <a:sym typeface="Helvetica"/>
            </a:endParaRPr>
          </a:p>
        </p:txBody>
      </p:sp>
    </p:spTree>
    <p:extLst>
      <p:ext uri="{BB962C8B-B14F-4D97-AF65-F5344CB8AC3E}">
        <p14:creationId xmlns:p14="http://schemas.microsoft.com/office/powerpoint/2010/main" val="261795864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9</a:t>
            </a:fld>
            <a:endParaRPr lang="it-IT"/>
          </a:p>
        </p:txBody>
      </p:sp>
      <p:sp>
        <p:nvSpPr>
          <p:cNvPr id="72" name="Shape 72"/>
          <p:cNvSpPr/>
          <p:nvPr/>
        </p:nvSpPr>
        <p:spPr>
          <a:xfrm>
            <a:off x="457200"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p>
            <a:pPr lvl="0">
              <a:spcBef>
                <a:spcPts val="600"/>
              </a:spcBef>
              <a:defRPr>
                <a:uFillTx/>
              </a:defRPr>
            </a:pPr>
            <a:r>
              <a:rPr lang="de-CH" dirty="0">
                <a:solidFill>
                  <a:schemeClr val="tx1"/>
                </a:solidFill>
                <a:uFill>
                  <a:solidFill>
                    <a:srgbClr val="4C599A"/>
                  </a:solidFill>
                </a:uFill>
                <a:latin typeface="Helvetica"/>
                <a:ea typeface="+mj-ea"/>
                <a:cs typeface="Helvetica"/>
                <a:sym typeface="Helvetica"/>
              </a:rPr>
              <a:t>	</a:t>
            </a:r>
          </a:p>
          <a:p>
            <a:pPr lvl="0">
              <a:spcBef>
                <a:spcPts val="600"/>
              </a:spcBef>
              <a:defRPr>
                <a:uFillTx/>
              </a:defRPr>
            </a:pPr>
            <a:endParaRPr lang="de-CH" b="1" dirty="0">
              <a:solidFill>
                <a:schemeClr val="tx1"/>
              </a:solidFill>
              <a:uFill>
                <a:solidFill>
                  <a:srgbClr val="4C599A"/>
                </a:solidFill>
              </a:uFill>
              <a:latin typeface="+mn-lt"/>
              <a:ea typeface="+mj-ea"/>
              <a:cs typeface="Helvetica"/>
              <a:sym typeface="Helvetica"/>
            </a:endParaRPr>
          </a:p>
          <a:p>
            <a:endParaRPr lang="it-IT" dirty="0">
              <a:latin typeface="+mn-lt"/>
              <a:cs typeface="Helvetica"/>
            </a:endParaRPr>
          </a:p>
          <a:p>
            <a:r>
              <a:rPr lang="it-IT" b="1" dirty="0">
                <a:latin typeface="+mn-lt"/>
                <a:cs typeface="Helvetica"/>
              </a:rPr>
              <a:t>Assunzione e gravidanza</a:t>
            </a:r>
          </a:p>
          <a:p>
            <a:endParaRPr lang="it-IT" b="1" dirty="0">
              <a:latin typeface="+mn-lt"/>
              <a:cs typeface="Helvetica"/>
            </a:endParaRPr>
          </a:p>
          <a:p>
            <a:r>
              <a:rPr lang="it-IT" dirty="0">
                <a:latin typeface="+mn-lt"/>
                <a:cs typeface="Helvetica"/>
              </a:rPr>
              <a:t>Durante un colloquio di lavoro, una donna non ha alcun obbligo di comunicare spontaneamente la gravidanza. </a:t>
            </a:r>
          </a:p>
          <a:p>
            <a:r>
              <a:rPr lang="it-IT" dirty="0">
                <a:latin typeface="+mn-lt"/>
                <a:cs typeface="Helvetica"/>
              </a:rPr>
              <a:t>Qualsiasi domanda in merito, posta dal datore di lavoro, in fase di assunzione, del tipo: «</a:t>
            </a:r>
            <a:r>
              <a:rPr lang="it-IT" i="1" dirty="0">
                <a:latin typeface="+mn-lt"/>
                <a:cs typeface="Helvetica"/>
              </a:rPr>
              <a:t>lei è incinta</a:t>
            </a:r>
            <a:r>
              <a:rPr lang="it-IT" dirty="0">
                <a:latin typeface="+mn-lt"/>
                <a:cs typeface="Helvetica"/>
              </a:rPr>
              <a:t>?», «</a:t>
            </a:r>
            <a:r>
              <a:rPr lang="it-IT" i="1" dirty="0">
                <a:latin typeface="+mn-lt"/>
                <a:cs typeface="Helvetica"/>
              </a:rPr>
              <a:t>ha intenzione di avere figli a breve</a:t>
            </a:r>
            <a:r>
              <a:rPr lang="it-IT" dirty="0">
                <a:latin typeface="+mn-lt"/>
                <a:cs typeface="Helvetica"/>
              </a:rPr>
              <a:t>?» è illecita, quando la gravidanza non è di rilevante ostacolo alla prestazione di lavoro. Simili domande peraltro costituiscono ingerenza nella sfera privata della lavoratrice e violano il rispetto della personalità (JAR 1994, 128).</a:t>
            </a:r>
          </a:p>
          <a:p>
            <a:r>
              <a:rPr lang="it-IT" dirty="0">
                <a:latin typeface="+mn-lt"/>
                <a:cs typeface="Helvetica"/>
              </a:rPr>
              <a:t>Il datore di lavoro, in ogni caso, non potrà appellarsi all’eventuale menzogna per chiedere l’annullamento del contratto, adducendo un vizio del consenso (artt. 23 e ss. CO), né tantomeno per motivare un licenziamento immediato.</a:t>
            </a:r>
          </a:p>
          <a:p>
            <a:pPr lvl="0">
              <a:spcBef>
                <a:spcPts val="600"/>
              </a:spcBef>
              <a:defRPr>
                <a:uFillTx/>
              </a:defRPr>
            </a:pPr>
            <a:endParaRPr lang="de-CH" dirty="0">
              <a:solidFill>
                <a:schemeClr val="tx1"/>
              </a:solidFill>
              <a:uFill>
                <a:solidFill>
                  <a:srgbClr val="4C599A"/>
                </a:solidFill>
              </a:uFill>
              <a:latin typeface="Helvetica"/>
              <a:ea typeface="+mj-ea"/>
              <a:cs typeface="Helvetica"/>
              <a:sym typeface="Helvetica"/>
            </a:endParaRPr>
          </a:p>
        </p:txBody>
      </p:sp>
    </p:spTree>
    <p:extLst>
      <p:ext uri="{BB962C8B-B14F-4D97-AF65-F5344CB8AC3E}">
        <p14:creationId xmlns:p14="http://schemas.microsoft.com/office/powerpoint/2010/main" val="335882255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10</a:t>
            </a:fld>
            <a:endParaRPr lang="it-IT"/>
          </a:p>
        </p:txBody>
      </p:sp>
      <p:sp>
        <p:nvSpPr>
          <p:cNvPr id="72" name="Shape 72"/>
          <p:cNvSpPr/>
          <p:nvPr/>
        </p:nvSpPr>
        <p:spPr>
          <a:xfrm>
            <a:off x="457200"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p>
            <a:pPr lvl="0">
              <a:spcBef>
                <a:spcPts val="600"/>
              </a:spcBef>
              <a:defRPr>
                <a:uFillTx/>
              </a:defRPr>
            </a:pPr>
            <a:r>
              <a:rPr lang="de-CH" dirty="0">
                <a:solidFill>
                  <a:schemeClr val="tx1"/>
                </a:solidFill>
                <a:uFill>
                  <a:solidFill>
                    <a:srgbClr val="4C599A"/>
                  </a:solidFill>
                </a:uFill>
                <a:latin typeface="Helvetica"/>
                <a:ea typeface="+mj-ea"/>
                <a:cs typeface="Helvetica"/>
                <a:sym typeface="Helvetica"/>
              </a:rPr>
              <a:t>	</a:t>
            </a: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r>
              <a:rPr lang="de-CH" b="1" dirty="0">
                <a:solidFill>
                  <a:schemeClr val="tx1"/>
                </a:solidFill>
                <a:uFill>
                  <a:solidFill>
                    <a:srgbClr val="4C599A"/>
                  </a:solidFill>
                </a:uFill>
                <a:latin typeface="+mn-lt"/>
                <a:ea typeface="+mj-ea"/>
                <a:cs typeface="Helvetica"/>
                <a:sym typeface="Helvetica"/>
              </a:rPr>
              <a:t>2.	</a:t>
            </a:r>
            <a:r>
              <a:rPr lang="de-CH" b="1" dirty="0" err="1">
                <a:solidFill>
                  <a:schemeClr val="tx1"/>
                </a:solidFill>
                <a:uFill>
                  <a:solidFill>
                    <a:srgbClr val="4C599A"/>
                  </a:solidFill>
                </a:uFill>
                <a:latin typeface="+mn-lt"/>
                <a:ea typeface="+mj-ea"/>
                <a:cs typeface="Helvetica"/>
                <a:sym typeface="Helvetica"/>
              </a:rPr>
              <a:t>Discriminazione</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nelle</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condizioni</a:t>
            </a:r>
            <a:r>
              <a:rPr lang="de-CH" b="1" dirty="0">
                <a:solidFill>
                  <a:schemeClr val="tx1"/>
                </a:solidFill>
                <a:uFill>
                  <a:solidFill>
                    <a:srgbClr val="4C599A"/>
                  </a:solidFill>
                </a:uFill>
                <a:latin typeface="+mn-lt"/>
                <a:ea typeface="+mj-ea"/>
                <a:cs typeface="Helvetica"/>
                <a:sym typeface="Helvetica"/>
              </a:rPr>
              <a:t> di </a:t>
            </a:r>
            <a:r>
              <a:rPr lang="de-CH" b="1" dirty="0" err="1">
                <a:solidFill>
                  <a:schemeClr val="tx1"/>
                </a:solidFill>
                <a:uFill>
                  <a:solidFill>
                    <a:srgbClr val="4C599A"/>
                  </a:solidFill>
                </a:uFill>
                <a:latin typeface="+mn-lt"/>
                <a:ea typeface="+mj-ea"/>
                <a:cs typeface="Helvetica"/>
                <a:sym typeface="Helvetica"/>
              </a:rPr>
              <a:t>lavoro</a:t>
            </a:r>
            <a:r>
              <a:rPr lang="de-CH" dirty="0">
                <a:solidFill>
                  <a:schemeClr val="tx1"/>
                </a:solidFill>
                <a:uFill>
                  <a:solidFill>
                    <a:srgbClr val="4C599A"/>
                  </a:solidFill>
                </a:uFill>
                <a:latin typeface="+mn-lt"/>
                <a:ea typeface="+mj-ea"/>
                <a:cs typeface="Helvetica"/>
                <a:sym typeface="Helvetica"/>
              </a:rPr>
              <a:t>	</a:t>
            </a:r>
          </a:p>
          <a:p>
            <a:pPr lvl="0">
              <a:spcBef>
                <a:spcPts val="600"/>
              </a:spcBef>
              <a:defRPr>
                <a:uFillTx/>
              </a:defRPr>
            </a:pPr>
            <a:r>
              <a:rPr lang="it-IT" dirty="0">
                <a:solidFill>
                  <a:schemeClr val="tx1"/>
                </a:solidFill>
                <a:latin typeface="+mn-lt"/>
                <a:cs typeface="Helvetica"/>
              </a:rPr>
              <a:t>Le condizioni di lavoro non devono sfavorire le persone di un sesso rispetto all’altro. </a:t>
            </a:r>
          </a:p>
          <a:p>
            <a:pPr lvl="0">
              <a:spcBef>
                <a:spcPts val="600"/>
              </a:spcBef>
              <a:defRPr>
                <a:uFillTx/>
              </a:defRPr>
            </a:pPr>
            <a:r>
              <a:rPr lang="it-IT" dirty="0">
                <a:solidFill>
                  <a:schemeClr val="tx1"/>
                </a:solidFill>
                <a:latin typeface="+mn-lt"/>
                <a:cs typeface="Helvetica"/>
              </a:rPr>
              <a:t>Quali condizioni di lavoro si intendono il grado di occupazione, il tipo di contratto, le prestazioni in natura (bonus, rimborsi, pasti,…).</a:t>
            </a:r>
            <a:endParaRPr lang="it-IT" dirty="0">
              <a:solidFill>
                <a:schemeClr val="tx1"/>
              </a:solidFill>
              <a:uFill>
                <a:solidFill>
                  <a:srgbClr val="4C599A"/>
                </a:solidFill>
              </a:uFill>
              <a:latin typeface="+mn-lt"/>
              <a:cs typeface="Helvetica"/>
              <a:sym typeface="Helvetica"/>
            </a:endParaRPr>
          </a:p>
          <a:p>
            <a:pPr lvl="0">
              <a:spcBef>
                <a:spcPts val="600"/>
              </a:spcBef>
              <a:defRPr>
                <a:uFillTx/>
              </a:defRPr>
            </a:pPr>
            <a:r>
              <a:rPr lang="it-IT" dirty="0">
                <a:solidFill>
                  <a:schemeClr val="tx1"/>
                </a:solidFill>
                <a:uFill>
                  <a:solidFill>
                    <a:srgbClr val="4C599A"/>
                  </a:solidFill>
                </a:uFill>
                <a:latin typeface="+mn-lt"/>
                <a:cs typeface="Helvetica"/>
                <a:sym typeface="Helvetica"/>
              </a:rPr>
              <a:t>La vittima di una discriminazione nelle condizioni di lavoro </a:t>
            </a:r>
            <a:r>
              <a:rPr lang="it-IT" dirty="0" err="1">
                <a:solidFill>
                  <a:schemeClr val="tx1"/>
                </a:solidFill>
                <a:uFill>
                  <a:solidFill>
                    <a:srgbClr val="4C599A"/>
                  </a:solidFill>
                </a:uFill>
                <a:latin typeface="+mn-lt"/>
                <a:cs typeface="Helvetica"/>
                <a:sym typeface="Helvetica"/>
              </a:rPr>
              <a:t>pu</a:t>
            </a:r>
            <a:r>
              <a:rPr lang="de-CH" dirty="0" err="1">
                <a:solidFill>
                  <a:schemeClr val="tx1"/>
                </a:solidFill>
                <a:uFill>
                  <a:solidFill>
                    <a:srgbClr val="4C599A"/>
                  </a:solidFill>
                </a:uFill>
                <a:latin typeface="+mn-lt"/>
                <a:cs typeface="Helvetica"/>
                <a:sym typeface="Helvetica"/>
              </a:rPr>
              <a:t>ò</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chiedere</a:t>
            </a:r>
            <a:r>
              <a:rPr lang="de-CH" dirty="0">
                <a:solidFill>
                  <a:schemeClr val="tx1"/>
                </a:solidFill>
                <a:uFill>
                  <a:solidFill>
                    <a:srgbClr val="4C599A"/>
                  </a:solidFill>
                </a:uFill>
                <a:latin typeface="+mn-lt"/>
                <a:cs typeface="Helvetica"/>
                <a:sym typeface="Helvetica"/>
              </a:rPr>
              <a:t> la </a:t>
            </a:r>
            <a:r>
              <a:rPr lang="de-CH" dirty="0" err="1">
                <a:solidFill>
                  <a:schemeClr val="tx1"/>
                </a:solidFill>
                <a:uFill>
                  <a:solidFill>
                    <a:srgbClr val="4C599A"/>
                  </a:solidFill>
                </a:uFill>
                <a:latin typeface="+mn-lt"/>
                <a:cs typeface="Helvetica"/>
                <a:sym typeface="Helvetica"/>
              </a:rPr>
              <a:t>cessazione</a:t>
            </a:r>
            <a:r>
              <a:rPr lang="de-CH" dirty="0">
                <a:solidFill>
                  <a:schemeClr val="tx1"/>
                </a:solidFill>
                <a:uFill>
                  <a:solidFill>
                    <a:srgbClr val="4C599A"/>
                  </a:solidFill>
                </a:uFill>
                <a:latin typeface="+mn-lt"/>
                <a:cs typeface="Helvetica"/>
                <a:sym typeface="Helvetica"/>
              </a:rPr>
              <a:t> della </a:t>
            </a:r>
            <a:r>
              <a:rPr lang="de-CH" dirty="0" err="1">
                <a:solidFill>
                  <a:schemeClr val="tx1"/>
                </a:solidFill>
                <a:uFill>
                  <a:solidFill>
                    <a:srgbClr val="4C599A"/>
                  </a:solidFill>
                </a:uFill>
                <a:latin typeface="+mn-lt"/>
                <a:cs typeface="Helvetica"/>
                <a:sym typeface="Helvetica"/>
              </a:rPr>
              <a:t>disparità</a:t>
            </a:r>
            <a:r>
              <a:rPr lang="de-CH" dirty="0">
                <a:solidFill>
                  <a:schemeClr val="tx1"/>
                </a:solidFill>
                <a:uFill>
                  <a:solidFill>
                    <a:srgbClr val="4C599A"/>
                  </a:solidFill>
                </a:uFill>
                <a:latin typeface="+mn-lt"/>
                <a:cs typeface="Helvetica"/>
                <a:sym typeface="Helvetica"/>
              </a:rPr>
              <a:t> di </a:t>
            </a:r>
            <a:r>
              <a:rPr lang="de-CH" dirty="0" err="1">
                <a:solidFill>
                  <a:schemeClr val="tx1"/>
                </a:solidFill>
                <a:uFill>
                  <a:solidFill>
                    <a:srgbClr val="4C599A"/>
                  </a:solidFill>
                </a:uFill>
                <a:latin typeface="+mn-lt"/>
                <a:cs typeface="Helvetica"/>
                <a:sym typeface="Helvetica"/>
              </a:rPr>
              <a:t>trattamento</a:t>
            </a:r>
            <a:r>
              <a:rPr lang="de-CH" dirty="0">
                <a:solidFill>
                  <a:schemeClr val="tx1"/>
                </a:solidFill>
                <a:uFill>
                  <a:solidFill>
                    <a:srgbClr val="4C599A"/>
                  </a:solidFill>
                </a:uFill>
                <a:latin typeface="+mn-lt"/>
                <a:cs typeface="Helvetica"/>
                <a:sym typeface="Helvetica"/>
              </a:rPr>
              <a:t>. </a:t>
            </a:r>
          </a:p>
          <a:p>
            <a:pPr lvl="0">
              <a:spcBef>
                <a:spcPts val="600"/>
              </a:spcBef>
              <a:defRPr>
                <a:uFillTx/>
              </a:defRPr>
            </a:pPr>
            <a:endParaRPr lang="it-IT" dirty="0">
              <a:solidFill>
                <a:schemeClr val="tx1"/>
              </a:solidFill>
              <a:uFill>
                <a:solidFill>
                  <a:srgbClr val="4C599A"/>
                </a:solidFill>
              </a:uFill>
              <a:latin typeface="+mn-lt"/>
              <a:cs typeface="Helvetica"/>
              <a:sym typeface="Helvetica"/>
            </a:endParaRPr>
          </a:p>
          <a:p>
            <a:pPr lvl="0">
              <a:spcBef>
                <a:spcPts val="600"/>
              </a:spcBef>
              <a:defRPr>
                <a:uFillTx/>
              </a:defRPr>
            </a:pPr>
            <a:r>
              <a:rPr lang="it-IT" dirty="0">
                <a:solidFill>
                  <a:schemeClr val="tx1"/>
                </a:solidFill>
                <a:uFill>
                  <a:solidFill>
                    <a:srgbClr val="4C599A"/>
                  </a:solidFill>
                </a:uFill>
                <a:latin typeface="+mn-lt"/>
                <a:cs typeface="Helvetica"/>
                <a:sym typeface="Helvetica"/>
              </a:rPr>
              <a:t>Es.: la concessione di congedi per formazione solo per il personale a tempo pieno è discriminatoria. </a:t>
            </a:r>
          </a:p>
          <a:p>
            <a:pPr lvl="0">
              <a:spcBef>
                <a:spcPts val="600"/>
              </a:spcBef>
              <a:defRPr>
                <a:uFillTx/>
              </a:defRPr>
            </a:pPr>
            <a:endParaRPr lang="it-IT" dirty="0">
              <a:solidFill>
                <a:schemeClr val="tx1"/>
              </a:solidFill>
              <a:uFill>
                <a:solidFill>
                  <a:srgbClr val="4C599A"/>
                </a:solidFill>
              </a:uFill>
              <a:latin typeface="Helvetica"/>
              <a:cs typeface="Helvetica"/>
              <a:sym typeface="Helvetica"/>
            </a:endParaRPr>
          </a:p>
          <a:p>
            <a:pPr lvl="0">
              <a:spcBef>
                <a:spcPts val="600"/>
              </a:spcBef>
              <a:defRPr>
                <a:uFillTx/>
              </a:defRPr>
            </a:pPr>
            <a:endParaRPr lang="it-IT" dirty="0">
              <a:solidFill>
                <a:schemeClr val="tx1"/>
              </a:solidFill>
              <a:uFill>
                <a:solidFill>
                  <a:srgbClr val="4C599A"/>
                </a:solidFill>
              </a:uFill>
              <a:latin typeface="Helvetica"/>
              <a:cs typeface="Helvetica"/>
              <a:sym typeface="Helvetica"/>
            </a:endParaRPr>
          </a:p>
        </p:txBody>
      </p:sp>
    </p:spTree>
    <p:extLst>
      <p:ext uri="{BB962C8B-B14F-4D97-AF65-F5344CB8AC3E}">
        <p14:creationId xmlns:p14="http://schemas.microsoft.com/office/powerpoint/2010/main" val="99422385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11</a:t>
            </a:fld>
            <a:endParaRPr lang="it-IT"/>
          </a:p>
        </p:txBody>
      </p:sp>
      <p:sp>
        <p:nvSpPr>
          <p:cNvPr id="72" name="Shape 72"/>
          <p:cNvSpPr/>
          <p:nvPr/>
        </p:nvSpPr>
        <p:spPr>
          <a:xfrm>
            <a:off x="457200"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p>
            <a:pPr lvl="0">
              <a:spcBef>
                <a:spcPts val="600"/>
              </a:spcBef>
              <a:defRPr>
                <a:uFillTx/>
              </a:defRPr>
            </a:pPr>
            <a:r>
              <a:rPr lang="de-CH" dirty="0">
                <a:solidFill>
                  <a:schemeClr val="tx1"/>
                </a:solidFill>
                <a:uFill>
                  <a:solidFill>
                    <a:srgbClr val="4C599A"/>
                  </a:solidFill>
                </a:uFill>
                <a:latin typeface="Helvetica"/>
                <a:ea typeface="+mj-ea"/>
                <a:cs typeface="Helvetica"/>
                <a:sym typeface="Helvetica"/>
              </a:rPr>
              <a:t>		</a:t>
            </a: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r>
              <a:rPr lang="de-CH" b="1" dirty="0">
                <a:solidFill>
                  <a:schemeClr val="tx1"/>
                </a:solidFill>
                <a:uFill>
                  <a:solidFill>
                    <a:srgbClr val="4C599A"/>
                  </a:solidFill>
                </a:uFill>
                <a:latin typeface="+mn-lt"/>
                <a:ea typeface="+mj-ea"/>
                <a:cs typeface="Helvetica"/>
                <a:sym typeface="Helvetica"/>
              </a:rPr>
              <a:t>3.	</a:t>
            </a:r>
            <a:r>
              <a:rPr lang="de-CH" b="1" dirty="0" err="1">
                <a:solidFill>
                  <a:schemeClr val="tx1"/>
                </a:solidFill>
                <a:uFill>
                  <a:solidFill>
                    <a:srgbClr val="4C599A"/>
                  </a:solidFill>
                </a:uFill>
                <a:latin typeface="+mn-lt"/>
                <a:ea typeface="+mj-ea"/>
                <a:cs typeface="Helvetica"/>
                <a:sym typeface="Helvetica"/>
              </a:rPr>
              <a:t>Discriminazione</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nell’attribuzione</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dei</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compiti</a:t>
            </a:r>
            <a:r>
              <a:rPr lang="de-CH" b="1" dirty="0">
                <a:solidFill>
                  <a:schemeClr val="tx1"/>
                </a:solidFill>
                <a:uFill>
                  <a:solidFill>
                    <a:srgbClr val="4C599A"/>
                  </a:solidFill>
                </a:uFill>
                <a:latin typeface="+mn-lt"/>
                <a:ea typeface="+mj-ea"/>
                <a:cs typeface="Helvetica"/>
                <a:sym typeface="Helvetica"/>
              </a:rPr>
              <a:t> </a:t>
            </a:r>
            <a:r>
              <a:rPr lang="de-CH" dirty="0">
                <a:solidFill>
                  <a:schemeClr val="tx1"/>
                </a:solidFill>
                <a:uFill>
                  <a:solidFill>
                    <a:srgbClr val="4C599A"/>
                  </a:solidFill>
                </a:uFill>
                <a:latin typeface="+mn-lt"/>
                <a:ea typeface="+mj-ea"/>
                <a:cs typeface="Helvetica"/>
                <a:sym typeface="Helvetica"/>
              </a:rPr>
              <a:t>(art. 3 </a:t>
            </a:r>
            <a:r>
              <a:rPr lang="de-CH" dirty="0" err="1">
                <a:solidFill>
                  <a:schemeClr val="tx1"/>
                </a:solidFill>
                <a:uFill>
                  <a:solidFill>
                    <a:srgbClr val="4C599A"/>
                  </a:solidFill>
                </a:uFill>
                <a:latin typeface="+mn-lt"/>
                <a:ea typeface="+mj-ea"/>
                <a:cs typeface="Helvetica"/>
                <a:sym typeface="Helvetica"/>
              </a:rPr>
              <a:t>cpv</a:t>
            </a:r>
            <a:r>
              <a:rPr lang="de-CH" dirty="0">
                <a:solidFill>
                  <a:schemeClr val="tx1"/>
                </a:solidFill>
                <a:uFill>
                  <a:solidFill>
                    <a:srgbClr val="4C599A"/>
                  </a:solidFill>
                </a:uFill>
                <a:latin typeface="+mn-lt"/>
                <a:ea typeface="+mj-ea"/>
                <a:cs typeface="Helvetica"/>
                <a:sym typeface="Helvetica"/>
              </a:rPr>
              <a:t>. 2 </a:t>
            </a:r>
            <a:r>
              <a:rPr lang="de-CH" dirty="0" err="1">
                <a:solidFill>
                  <a:schemeClr val="tx1"/>
                </a:solidFill>
                <a:uFill>
                  <a:solidFill>
                    <a:srgbClr val="4C599A"/>
                  </a:solidFill>
                </a:uFill>
                <a:latin typeface="+mn-lt"/>
                <a:ea typeface="+mj-ea"/>
                <a:cs typeface="Helvetica"/>
                <a:sym typeface="Helvetica"/>
              </a:rPr>
              <a:t>Lpar</a:t>
            </a:r>
            <a:r>
              <a:rPr lang="de-CH" dirty="0">
                <a:solidFill>
                  <a:schemeClr val="tx1"/>
                </a:solidFill>
                <a:uFill>
                  <a:solidFill>
                    <a:srgbClr val="4C599A"/>
                  </a:solidFill>
                </a:uFill>
                <a:latin typeface="+mn-lt"/>
                <a:ea typeface="+mj-ea"/>
                <a:cs typeface="Helvetica"/>
                <a:sym typeface="Helvetica"/>
              </a:rPr>
              <a:t>)</a:t>
            </a:r>
          </a:p>
          <a:p>
            <a:pPr lvl="0">
              <a:spcBef>
                <a:spcPts val="600"/>
              </a:spcBef>
              <a:defRPr>
                <a:uFillTx/>
              </a:defRPr>
            </a:pPr>
            <a:r>
              <a:rPr lang="it-IT" dirty="0">
                <a:solidFill>
                  <a:schemeClr val="tx1"/>
                </a:solidFill>
                <a:latin typeface="+mn-lt"/>
                <a:cs typeface="Helvetica"/>
              </a:rPr>
              <a:t>Il datore di lavoro non </a:t>
            </a:r>
            <a:r>
              <a:rPr lang="it-IT" dirty="0" err="1">
                <a:solidFill>
                  <a:schemeClr val="tx1"/>
                </a:solidFill>
                <a:latin typeface="+mn-lt"/>
                <a:cs typeface="Helvetica"/>
              </a:rPr>
              <a:t>pu</a:t>
            </a:r>
            <a:r>
              <a:rPr lang="de-CH" dirty="0" err="1">
                <a:solidFill>
                  <a:schemeClr val="tx1"/>
                </a:solidFill>
                <a:latin typeface="+mn-lt"/>
                <a:cs typeface="Helvetica"/>
              </a:rPr>
              <a:t>ò</a:t>
            </a:r>
            <a:r>
              <a:rPr lang="de-CH" dirty="0">
                <a:solidFill>
                  <a:schemeClr val="tx1"/>
                </a:solidFill>
                <a:latin typeface="+mn-lt"/>
                <a:cs typeface="Helvetica"/>
              </a:rPr>
              <a:t> </a:t>
            </a:r>
            <a:r>
              <a:rPr lang="de-CH" dirty="0" err="1">
                <a:solidFill>
                  <a:schemeClr val="tx1"/>
                </a:solidFill>
                <a:latin typeface="+mn-lt"/>
                <a:cs typeface="Helvetica"/>
              </a:rPr>
              <a:t>attribuire</a:t>
            </a:r>
            <a:r>
              <a:rPr lang="de-CH" dirty="0">
                <a:solidFill>
                  <a:schemeClr val="tx1"/>
                </a:solidFill>
                <a:latin typeface="+mn-lt"/>
                <a:cs typeface="Helvetica"/>
              </a:rPr>
              <a:t> i </a:t>
            </a:r>
            <a:r>
              <a:rPr lang="de-CH" dirty="0" err="1">
                <a:solidFill>
                  <a:schemeClr val="tx1"/>
                </a:solidFill>
                <a:latin typeface="+mn-lt"/>
                <a:cs typeface="Helvetica"/>
              </a:rPr>
              <a:t>compiti</a:t>
            </a:r>
            <a:r>
              <a:rPr lang="de-CH" dirty="0">
                <a:solidFill>
                  <a:schemeClr val="tx1"/>
                </a:solidFill>
                <a:latin typeface="+mn-lt"/>
                <a:cs typeface="Helvetica"/>
              </a:rPr>
              <a:t> in </a:t>
            </a:r>
            <a:r>
              <a:rPr lang="de-CH" dirty="0" err="1">
                <a:solidFill>
                  <a:schemeClr val="tx1"/>
                </a:solidFill>
                <a:latin typeface="+mn-lt"/>
                <a:cs typeface="Helvetica"/>
              </a:rPr>
              <a:t>modo</a:t>
            </a:r>
            <a:r>
              <a:rPr lang="de-CH" dirty="0">
                <a:solidFill>
                  <a:schemeClr val="tx1"/>
                </a:solidFill>
                <a:latin typeface="+mn-lt"/>
                <a:cs typeface="Helvetica"/>
              </a:rPr>
              <a:t> da </a:t>
            </a:r>
            <a:r>
              <a:rPr lang="de-CH" dirty="0" err="1">
                <a:solidFill>
                  <a:schemeClr val="tx1"/>
                </a:solidFill>
                <a:latin typeface="+mn-lt"/>
                <a:cs typeface="Helvetica"/>
              </a:rPr>
              <a:t>sfavorire</a:t>
            </a:r>
            <a:r>
              <a:rPr lang="de-CH" dirty="0">
                <a:solidFill>
                  <a:schemeClr val="tx1"/>
                </a:solidFill>
                <a:latin typeface="+mn-lt"/>
                <a:cs typeface="Helvetica"/>
              </a:rPr>
              <a:t> </a:t>
            </a:r>
            <a:r>
              <a:rPr lang="de-CH" dirty="0" err="1">
                <a:solidFill>
                  <a:schemeClr val="tx1"/>
                </a:solidFill>
                <a:latin typeface="+mn-lt"/>
                <a:cs typeface="Helvetica"/>
              </a:rPr>
              <a:t>un</a:t>
            </a:r>
            <a:r>
              <a:rPr lang="de-CH" dirty="0">
                <a:solidFill>
                  <a:schemeClr val="tx1"/>
                </a:solidFill>
                <a:latin typeface="+mn-lt"/>
                <a:cs typeface="Helvetica"/>
              </a:rPr>
              <a:t> </a:t>
            </a:r>
            <a:r>
              <a:rPr lang="de-CH" dirty="0" err="1">
                <a:solidFill>
                  <a:schemeClr val="tx1"/>
                </a:solidFill>
                <a:latin typeface="+mn-lt"/>
                <a:cs typeface="Helvetica"/>
              </a:rPr>
              <a:t>sesso</a:t>
            </a:r>
            <a:r>
              <a:rPr lang="de-CH" dirty="0">
                <a:solidFill>
                  <a:schemeClr val="tx1"/>
                </a:solidFill>
                <a:latin typeface="+mn-lt"/>
                <a:cs typeface="Helvetica"/>
              </a:rPr>
              <a:t> </a:t>
            </a:r>
            <a:r>
              <a:rPr lang="de-CH" dirty="0" err="1">
                <a:solidFill>
                  <a:schemeClr val="tx1"/>
                </a:solidFill>
                <a:latin typeface="+mn-lt"/>
                <a:cs typeface="Helvetica"/>
              </a:rPr>
              <a:t>rispetto</a:t>
            </a:r>
            <a:r>
              <a:rPr lang="de-CH" dirty="0">
                <a:solidFill>
                  <a:schemeClr val="tx1"/>
                </a:solidFill>
                <a:latin typeface="+mn-lt"/>
                <a:cs typeface="Helvetica"/>
              </a:rPr>
              <a:t> </a:t>
            </a:r>
            <a:r>
              <a:rPr lang="de-CH" dirty="0" err="1">
                <a:solidFill>
                  <a:schemeClr val="tx1"/>
                </a:solidFill>
                <a:latin typeface="+mn-lt"/>
                <a:cs typeface="Helvetica"/>
              </a:rPr>
              <a:t>all’altro</a:t>
            </a:r>
            <a:r>
              <a:rPr lang="de-CH" dirty="0">
                <a:solidFill>
                  <a:schemeClr val="tx1"/>
                </a:solidFill>
                <a:latin typeface="+mn-lt"/>
                <a:cs typeface="Helvetica"/>
              </a:rPr>
              <a:t>. </a:t>
            </a:r>
          </a:p>
          <a:p>
            <a:pPr lvl="0">
              <a:spcBef>
                <a:spcPts val="600"/>
              </a:spcBef>
              <a:defRPr>
                <a:uFillTx/>
              </a:defRPr>
            </a:pPr>
            <a:endParaRPr lang="it-IT" dirty="0">
              <a:solidFill>
                <a:schemeClr val="tx1"/>
              </a:solidFill>
              <a:latin typeface="+mn-lt"/>
              <a:cs typeface="Helvetica"/>
            </a:endParaRPr>
          </a:p>
          <a:p>
            <a:pPr lvl="0">
              <a:spcBef>
                <a:spcPts val="600"/>
              </a:spcBef>
              <a:defRPr>
                <a:uFillTx/>
              </a:defRPr>
            </a:pPr>
            <a:r>
              <a:rPr lang="it-IT" dirty="0">
                <a:solidFill>
                  <a:schemeClr val="tx1"/>
                </a:solidFill>
                <a:uFill>
                  <a:solidFill>
                    <a:srgbClr val="4C599A"/>
                  </a:solidFill>
                </a:uFill>
                <a:latin typeface="+mn-lt"/>
                <a:cs typeface="Helvetica"/>
                <a:sym typeface="Helvetica"/>
              </a:rPr>
              <a:t>La vittima di una discriminazione </a:t>
            </a:r>
            <a:r>
              <a:rPr lang="it-IT" dirty="0" err="1">
                <a:solidFill>
                  <a:schemeClr val="tx1"/>
                </a:solidFill>
                <a:uFill>
                  <a:solidFill>
                    <a:srgbClr val="4C599A"/>
                  </a:solidFill>
                </a:uFill>
                <a:latin typeface="+mn-lt"/>
                <a:cs typeface="Helvetica"/>
                <a:sym typeface="Helvetica"/>
              </a:rPr>
              <a:t>pu</a:t>
            </a:r>
            <a:r>
              <a:rPr lang="de-CH" dirty="0" err="1">
                <a:solidFill>
                  <a:schemeClr val="tx1"/>
                </a:solidFill>
                <a:uFill>
                  <a:solidFill>
                    <a:srgbClr val="4C599A"/>
                  </a:solidFill>
                </a:uFill>
                <a:latin typeface="+mn-lt"/>
                <a:cs typeface="Helvetica"/>
                <a:sym typeface="Helvetica"/>
              </a:rPr>
              <a:t>ò</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chiedere</a:t>
            </a:r>
            <a:r>
              <a:rPr lang="de-CH" dirty="0">
                <a:solidFill>
                  <a:schemeClr val="tx1"/>
                </a:solidFill>
                <a:uFill>
                  <a:solidFill>
                    <a:srgbClr val="4C599A"/>
                  </a:solidFill>
                </a:uFill>
                <a:latin typeface="+mn-lt"/>
                <a:cs typeface="Helvetica"/>
                <a:sym typeface="Helvetica"/>
              </a:rPr>
              <a:t> la </a:t>
            </a:r>
            <a:r>
              <a:rPr lang="de-CH" dirty="0" err="1">
                <a:solidFill>
                  <a:schemeClr val="tx1"/>
                </a:solidFill>
                <a:uFill>
                  <a:solidFill>
                    <a:srgbClr val="4C599A"/>
                  </a:solidFill>
                </a:uFill>
                <a:latin typeface="+mn-lt"/>
                <a:cs typeface="Helvetica"/>
                <a:sym typeface="Helvetica"/>
              </a:rPr>
              <a:t>cessazione</a:t>
            </a:r>
            <a:r>
              <a:rPr lang="de-CH" dirty="0">
                <a:solidFill>
                  <a:schemeClr val="tx1"/>
                </a:solidFill>
                <a:uFill>
                  <a:solidFill>
                    <a:srgbClr val="4C599A"/>
                  </a:solidFill>
                </a:uFill>
                <a:latin typeface="+mn-lt"/>
                <a:cs typeface="Helvetica"/>
                <a:sym typeface="Helvetica"/>
              </a:rPr>
              <a:t> della </a:t>
            </a:r>
            <a:r>
              <a:rPr lang="de-CH" dirty="0" err="1">
                <a:solidFill>
                  <a:schemeClr val="tx1"/>
                </a:solidFill>
                <a:uFill>
                  <a:solidFill>
                    <a:srgbClr val="4C599A"/>
                  </a:solidFill>
                </a:uFill>
                <a:latin typeface="+mn-lt"/>
                <a:cs typeface="Helvetica"/>
                <a:sym typeface="Helvetica"/>
              </a:rPr>
              <a:t>disparità</a:t>
            </a:r>
            <a:r>
              <a:rPr lang="de-CH" dirty="0">
                <a:solidFill>
                  <a:schemeClr val="tx1"/>
                </a:solidFill>
                <a:uFill>
                  <a:solidFill>
                    <a:srgbClr val="4C599A"/>
                  </a:solidFill>
                </a:uFill>
                <a:latin typeface="+mn-lt"/>
                <a:cs typeface="Helvetica"/>
                <a:sym typeface="Helvetica"/>
              </a:rPr>
              <a:t> di </a:t>
            </a:r>
            <a:r>
              <a:rPr lang="de-CH" dirty="0" err="1">
                <a:solidFill>
                  <a:schemeClr val="tx1"/>
                </a:solidFill>
                <a:uFill>
                  <a:solidFill>
                    <a:srgbClr val="4C599A"/>
                  </a:solidFill>
                </a:uFill>
                <a:latin typeface="+mn-lt"/>
                <a:cs typeface="Helvetica"/>
                <a:sym typeface="Helvetica"/>
              </a:rPr>
              <a:t>trattamento</a:t>
            </a:r>
            <a:r>
              <a:rPr lang="de-CH" dirty="0">
                <a:solidFill>
                  <a:schemeClr val="tx1"/>
                </a:solidFill>
                <a:uFill>
                  <a:solidFill>
                    <a:srgbClr val="4C599A"/>
                  </a:solidFill>
                </a:uFill>
                <a:latin typeface="+mn-lt"/>
                <a:cs typeface="Helvetica"/>
                <a:sym typeface="Helvetica"/>
              </a:rPr>
              <a:t>. </a:t>
            </a:r>
          </a:p>
          <a:p>
            <a:pPr lvl="0">
              <a:spcBef>
                <a:spcPts val="600"/>
              </a:spcBef>
              <a:defRPr>
                <a:uFillTx/>
              </a:defRPr>
            </a:pPr>
            <a:r>
              <a:rPr lang="it-IT" dirty="0">
                <a:solidFill>
                  <a:schemeClr val="tx1"/>
                </a:solidFill>
                <a:uFill>
                  <a:solidFill>
                    <a:srgbClr val="4C599A"/>
                  </a:solidFill>
                </a:uFill>
                <a:latin typeface="+mn-lt"/>
                <a:cs typeface="Helvetica"/>
                <a:sym typeface="Helvetica"/>
              </a:rPr>
              <a:t>Es.: in una Banca ai consulenti uomini vengono affidati clienti particolarmente facoltosi, mentre alle consulenti donne clientela «normale».  </a:t>
            </a:r>
          </a:p>
          <a:p>
            <a:pPr lvl="0">
              <a:spcBef>
                <a:spcPts val="600"/>
              </a:spcBef>
              <a:defRPr>
                <a:uFillTx/>
              </a:defRPr>
            </a:pPr>
            <a:endParaRPr lang="it-IT" dirty="0">
              <a:solidFill>
                <a:schemeClr val="tx1"/>
              </a:solidFill>
              <a:uFill>
                <a:solidFill>
                  <a:srgbClr val="4C599A"/>
                </a:solidFill>
              </a:uFill>
              <a:latin typeface="Helvetica"/>
              <a:cs typeface="Helvetica"/>
              <a:sym typeface="Helvetica"/>
            </a:endParaRPr>
          </a:p>
        </p:txBody>
      </p:sp>
    </p:spTree>
    <p:extLst>
      <p:ext uri="{BB962C8B-B14F-4D97-AF65-F5344CB8AC3E}">
        <p14:creationId xmlns:p14="http://schemas.microsoft.com/office/powerpoint/2010/main" val="148589565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12</a:t>
            </a:fld>
            <a:endParaRPr lang="it-IT"/>
          </a:p>
        </p:txBody>
      </p:sp>
      <p:sp>
        <p:nvSpPr>
          <p:cNvPr id="72" name="Shape 72"/>
          <p:cNvSpPr/>
          <p:nvPr/>
        </p:nvSpPr>
        <p:spPr>
          <a:xfrm>
            <a:off x="457200"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p>
            <a:pPr lvl="0">
              <a:spcBef>
                <a:spcPts val="600"/>
              </a:spcBef>
              <a:defRPr>
                <a:uFillTx/>
              </a:defRPr>
            </a:pPr>
            <a:r>
              <a:rPr lang="de-CH" dirty="0">
                <a:solidFill>
                  <a:schemeClr val="tx1"/>
                </a:solidFill>
                <a:uFill>
                  <a:solidFill>
                    <a:srgbClr val="4C599A"/>
                  </a:solidFill>
                </a:uFill>
                <a:latin typeface="Helvetica"/>
                <a:ea typeface="+mj-ea"/>
                <a:cs typeface="Helvetica"/>
                <a:sym typeface="Helvetica"/>
              </a:rPr>
              <a:t>		</a:t>
            </a: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mn-lt"/>
              <a:ea typeface="+mj-ea"/>
              <a:cs typeface="Helvetica"/>
              <a:sym typeface="Helvetica"/>
            </a:endParaRPr>
          </a:p>
          <a:p>
            <a:pPr lvl="0">
              <a:spcBef>
                <a:spcPts val="600"/>
              </a:spcBef>
              <a:defRPr>
                <a:uFillTx/>
              </a:defRPr>
            </a:pPr>
            <a:r>
              <a:rPr lang="de-CH" b="1" dirty="0">
                <a:solidFill>
                  <a:schemeClr val="tx1"/>
                </a:solidFill>
                <a:uFill>
                  <a:solidFill>
                    <a:srgbClr val="4C599A"/>
                  </a:solidFill>
                </a:uFill>
                <a:latin typeface="+mn-lt"/>
                <a:ea typeface="+mj-ea"/>
                <a:cs typeface="Helvetica"/>
                <a:sym typeface="Helvetica"/>
              </a:rPr>
              <a:t>4.	</a:t>
            </a:r>
            <a:r>
              <a:rPr lang="de-CH" b="1" dirty="0" err="1">
                <a:solidFill>
                  <a:schemeClr val="tx1"/>
                </a:solidFill>
                <a:uFill>
                  <a:solidFill>
                    <a:srgbClr val="4C599A"/>
                  </a:solidFill>
                </a:uFill>
                <a:latin typeface="+mn-lt"/>
                <a:ea typeface="+mj-ea"/>
                <a:cs typeface="Helvetica"/>
                <a:sym typeface="Helvetica"/>
              </a:rPr>
              <a:t>Discriminazione</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nelle</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promozioni</a:t>
            </a:r>
            <a:r>
              <a:rPr lang="de-CH" dirty="0">
                <a:solidFill>
                  <a:schemeClr val="tx1"/>
                </a:solidFill>
                <a:uFill>
                  <a:solidFill>
                    <a:srgbClr val="4C599A"/>
                  </a:solidFill>
                </a:uFill>
                <a:latin typeface="+mn-lt"/>
                <a:ea typeface="+mj-ea"/>
                <a:cs typeface="Helvetica"/>
                <a:sym typeface="Helvetica"/>
              </a:rPr>
              <a:t>	 </a:t>
            </a:r>
            <a:r>
              <a:rPr lang="de-CH" dirty="0">
                <a:solidFill>
                  <a:schemeClr val="tx1"/>
                </a:solidFill>
                <a:uFill>
                  <a:solidFill>
                    <a:srgbClr val="4C599A"/>
                  </a:solidFill>
                </a:uFill>
                <a:latin typeface="+mn-lt"/>
                <a:cs typeface="Helvetica"/>
                <a:sym typeface="Helvetica"/>
              </a:rPr>
              <a:t>(art. 3 </a:t>
            </a:r>
            <a:r>
              <a:rPr lang="de-CH" dirty="0" err="1">
                <a:solidFill>
                  <a:schemeClr val="tx1"/>
                </a:solidFill>
                <a:uFill>
                  <a:solidFill>
                    <a:srgbClr val="4C599A"/>
                  </a:solidFill>
                </a:uFill>
                <a:latin typeface="+mn-lt"/>
                <a:cs typeface="Helvetica"/>
                <a:sym typeface="Helvetica"/>
              </a:rPr>
              <a:t>cpv</a:t>
            </a:r>
            <a:r>
              <a:rPr lang="de-CH" dirty="0">
                <a:solidFill>
                  <a:schemeClr val="tx1"/>
                </a:solidFill>
                <a:uFill>
                  <a:solidFill>
                    <a:srgbClr val="4C599A"/>
                  </a:solidFill>
                </a:uFill>
                <a:latin typeface="+mn-lt"/>
                <a:cs typeface="Helvetica"/>
                <a:sym typeface="Helvetica"/>
              </a:rPr>
              <a:t>. 2 </a:t>
            </a:r>
            <a:r>
              <a:rPr lang="de-CH" dirty="0" err="1">
                <a:solidFill>
                  <a:schemeClr val="tx1"/>
                </a:solidFill>
                <a:uFill>
                  <a:solidFill>
                    <a:srgbClr val="4C599A"/>
                  </a:solidFill>
                </a:uFill>
                <a:latin typeface="+mn-lt"/>
                <a:cs typeface="Helvetica"/>
                <a:sym typeface="Helvetica"/>
              </a:rPr>
              <a:t>Lpar</a:t>
            </a:r>
            <a:r>
              <a:rPr lang="de-CH" dirty="0">
                <a:solidFill>
                  <a:schemeClr val="tx1"/>
                </a:solidFill>
                <a:uFill>
                  <a:solidFill>
                    <a:srgbClr val="4C599A"/>
                  </a:solidFill>
                </a:uFill>
                <a:latin typeface="+mn-lt"/>
                <a:cs typeface="Helvetica"/>
                <a:sym typeface="Helvetica"/>
              </a:rPr>
              <a:t>)</a:t>
            </a:r>
          </a:p>
          <a:p>
            <a:pPr lvl="0">
              <a:spcBef>
                <a:spcPts val="600"/>
              </a:spcBef>
              <a:defRPr>
                <a:uFillTx/>
              </a:defRPr>
            </a:pPr>
            <a:r>
              <a:rPr lang="it-IT" dirty="0">
                <a:solidFill>
                  <a:schemeClr val="tx1"/>
                </a:solidFill>
                <a:latin typeface="+mn-lt"/>
                <a:cs typeface="Helvetica"/>
              </a:rPr>
              <a:t>Il datore di lavoro deve fare in modo che donne e uomini abbiano pari accesso alle promozioni. </a:t>
            </a:r>
          </a:p>
          <a:p>
            <a:pPr lvl="0">
              <a:spcBef>
                <a:spcPts val="600"/>
              </a:spcBef>
              <a:defRPr>
                <a:uFillTx/>
              </a:defRPr>
            </a:pPr>
            <a:r>
              <a:rPr lang="it-IT" dirty="0">
                <a:solidFill>
                  <a:schemeClr val="tx1"/>
                </a:solidFill>
                <a:uFill>
                  <a:solidFill>
                    <a:srgbClr val="4C599A"/>
                  </a:solidFill>
                </a:uFill>
                <a:latin typeface="+mn-lt"/>
                <a:cs typeface="Helvetica"/>
                <a:sym typeface="Helvetica"/>
              </a:rPr>
              <a:t>Spesso le donne che lavorano a tempo parziale o hanno beneficiato di congedi vengono escluse dalle promozioni sulla base di pretesti o </a:t>
            </a:r>
            <a:r>
              <a:rPr lang="it-IT" dirty="0" err="1">
                <a:solidFill>
                  <a:schemeClr val="tx1"/>
                </a:solidFill>
                <a:uFill>
                  <a:solidFill>
                    <a:srgbClr val="4C599A"/>
                  </a:solidFill>
                </a:uFill>
                <a:latin typeface="+mn-lt"/>
                <a:cs typeface="Helvetica"/>
                <a:sym typeface="Helvetica"/>
              </a:rPr>
              <a:t>stereopiti</a:t>
            </a:r>
            <a:r>
              <a:rPr lang="it-IT" dirty="0">
                <a:solidFill>
                  <a:schemeClr val="tx1"/>
                </a:solidFill>
                <a:uFill>
                  <a:solidFill>
                    <a:srgbClr val="4C599A"/>
                  </a:solidFill>
                </a:uFill>
                <a:latin typeface="+mn-lt"/>
                <a:cs typeface="Helvetica"/>
                <a:sym typeface="Helvetica"/>
              </a:rPr>
              <a:t>. </a:t>
            </a:r>
          </a:p>
          <a:p>
            <a:pPr lvl="0">
              <a:spcBef>
                <a:spcPts val="600"/>
              </a:spcBef>
              <a:defRPr>
                <a:uFillTx/>
              </a:defRPr>
            </a:pPr>
            <a:r>
              <a:rPr lang="it-IT" dirty="0">
                <a:solidFill>
                  <a:schemeClr val="tx1"/>
                </a:solidFill>
                <a:uFill>
                  <a:solidFill>
                    <a:srgbClr val="4C599A"/>
                  </a:solidFill>
                </a:uFill>
                <a:latin typeface="+mn-lt"/>
                <a:cs typeface="Helvetica"/>
                <a:sym typeface="Helvetica"/>
              </a:rPr>
              <a:t>Con una causa giudiziaria, la vittima di una tale discriminazione </a:t>
            </a:r>
            <a:r>
              <a:rPr lang="de-CH" dirty="0">
                <a:solidFill>
                  <a:schemeClr val="tx1"/>
                </a:solidFill>
                <a:uFill>
                  <a:solidFill>
                    <a:srgbClr val="4C599A"/>
                  </a:solidFill>
                </a:uFill>
                <a:latin typeface="+mn-lt"/>
                <a:cs typeface="Helvetica"/>
                <a:sym typeface="Helvetica"/>
              </a:rPr>
              <a:t>non </a:t>
            </a:r>
            <a:r>
              <a:rPr lang="de-CH" dirty="0" err="1">
                <a:solidFill>
                  <a:schemeClr val="tx1"/>
                </a:solidFill>
                <a:uFill>
                  <a:solidFill>
                    <a:srgbClr val="4C599A"/>
                  </a:solidFill>
                </a:uFill>
                <a:latin typeface="+mn-lt"/>
                <a:cs typeface="Helvetica"/>
                <a:sym typeface="Helvetica"/>
              </a:rPr>
              <a:t>potrà</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ottenere</a:t>
            </a:r>
            <a:r>
              <a:rPr lang="de-CH" dirty="0">
                <a:solidFill>
                  <a:schemeClr val="tx1"/>
                </a:solidFill>
                <a:uFill>
                  <a:solidFill>
                    <a:srgbClr val="4C599A"/>
                  </a:solidFill>
                </a:uFill>
                <a:latin typeface="+mn-lt"/>
                <a:cs typeface="Helvetica"/>
                <a:sym typeface="Helvetica"/>
              </a:rPr>
              <a:t> la </a:t>
            </a:r>
            <a:r>
              <a:rPr lang="de-CH" dirty="0" err="1">
                <a:solidFill>
                  <a:schemeClr val="tx1"/>
                </a:solidFill>
                <a:uFill>
                  <a:solidFill>
                    <a:srgbClr val="4C599A"/>
                  </a:solidFill>
                </a:uFill>
                <a:latin typeface="+mn-lt"/>
                <a:cs typeface="Helvetica"/>
                <a:sym typeface="Helvetica"/>
              </a:rPr>
              <a:t>promozione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ma</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bensì</a:t>
            </a:r>
            <a:r>
              <a:rPr lang="de-CH" dirty="0">
                <a:solidFill>
                  <a:schemeClr val="tx1"/>
                </a:solidFill>
                <a:uFill>
                  <a:solidFill>
                    <a:srgbClr val="4C599A"/>
                  </a:solidFill>
                </a:uFill>
                <a:latin typeface="+mn-lt"/>
                <a:cs typeface="Helvetica"/>
                <a:sym typeface="Helvetica"/>
              </a:rPr>
              <a:t> la </a:t>
            </a:r>
            <a:r>
              <a:rPr lang="de-CH" dirty="0" err="1">
                <a:solidFill>
                  <a:schemeClr val="tx1"/>
                </a:solidFill>
                <a:uFill>
                  <a:solidFill>
                    <a:srgbClr val="4C599A"/>
                  </a:solidFill>
                </a:uFill>
                <a:latin typeface="+mn-lt"/>
                <a:cs typeface="Helvetica"/>
                <a:sym typeface="Helvetica"/>
              </a:rPr>
              <a:t>differenza</a:t>
            </a:r>
            <a:r>
              <a:rPr lang="de-CH" dirty="0">
                <a:solidFill>
                  <a:schemeClr val="tx1"/>
                </a:solidFill>
                <a:uFill>
                  <a:solidFill>
                    <a:srgbClr val="4C599A"/>
                  </a:solidFill>
                </a:uFill>
                <a:latin typeface="+mn-lt"/>
                <a:cs typeface="Helvetica"/>
                <a:sym typeface="Helvetica"/>
              </a:rPr>
              <a:t> di </a:t>
            </a:r>
            <a:r>
              <a:rPr lang="de-CH" dirty="0" err="1">
                <a:solidFill>
                  <a:schemeClr val="tx1"/>
                </a:solidFill>
                <a:uFill>
                  <a:solidFill>
                    <a:srgbClr val="4C599A"/>
                  </a:solidFill>
                </a:uFill>
                <a:latin typeface="+mn-lt"/>
                <a:cs typeface="Helvetica"/>
                <a:sym typeface="Helvetica"/>
              </a:rPr>
              <a:t>salario</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che</a:t>
            </a:r>
            <a:r>
              <a:rPr lang="de-CH" dirty="0">
                <a:solidFill>
                  <a:schemeClr val="tx1"/>
                </a:solidFill>
                <a:uFill>
                  <a:solidFill>
                    <a:srgbClr val="4C599A"/>
                  </a:solidFill>
                </a:uFill>
                <a:latin typeface="+mn-lt"/>
                <a:cs typeface="Helvetica"/>
                <a:sym typeface="Helvetica"/>
              </a:rPr>
              <a:t> la </a:t>
            </a:r>
            <a:r>
              <a:rPr lang="de-CH" dirty="0" err="1">
                <a:solidFill>
                  <a:schemeClr val="tx1"/>
                </a:solidFill>
                <a:uFill>
                  <a:solidFill>
                    <a:srgbClr val="4C599A"/>
                  </a:solidFill>
                </a:uFill>
                <a:latin typeface="+mn-lt"/>
                <a:cs typeface="Helvetica"/>
                <a:sym typeface="Helvetica"/>
              </a:rPr>
              <a:t>promozione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avrebbe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comportato</a:t>
            </a:r>
            <a:r>
              <a:rPr lang="de-CH" dirty="0">
                <a:solidFill>
                  <a:schemeClr val="tx1"/>
                </a:solidFill>
                <a:uFill>
                  <a:solidFill>
                    <a:srgbClr val="4C599A"/>
                  </a:solidFill>
                </a:uFill>
                <a:latin typeface="+mn-lt"/>
                <a:cs typeface="Helvetica"/>
                <a:sym typeface="Helvetica"/>
              </a:rPr>
              <a:t>. </a:t>
            </a:r>
          </a:p>
          <a:p>
            <a:pPr lvl="0">
              <a:spcBef>
                <a:spcPts val="600"/>
              </a:spcBef>
              <a:defRPr>
                <a:uFillTx/>
              </a:defRPr>
            </a:pPr>
            <a:endParaRPr lang="de-CH" dirty="0">
              <a:solidFill>
                <a:schemeClr val="tx1"/>
              </a:solidFill>
              <a:uFill>
                <a:solidFill>
                  <a:srgbClr val="4C599A"/>
                </a:solidFill>
              </a:uFill>
              <a:latin typeface="+mn-lt"/>
              <a:cs typeface="Helvetica"/>
              <a:sym typeface="Helvetica"/>
            </a:endParaRPr>
          </a:p>
          <a:p>
            <a:pPr lvl="0">
              <a:spcBef>
                <a:spcPts val="600"/>
              </a:spcBef>
              <a:defRPr>
                <a:uFillTx/>
              </a:defRPr>
            </a:pPr>
            <a:r>
              <a:rPr lang="it-IT" dirty="0">
                <a:solidFill>
                  <a:schemeClr val="tx1"/>
                </a:solidFill>
                <a:uFill>
                  <a:solidFill>
                    <a:srgbClr val="4C599A"/>
                  </a:solidFill>
                </a:uFill>
                <a:latin typeface="+mn-lt"/>
                <a:cs typeface="Helvetica"/>
                <a:sym typeface="Helvetica"/>
              </a:rPr>
              <a:t>Es.: la promozione viene concessa solo alle persone che hanno lavorato senza percepire congedi negli ultimi 3 anni. Una donna che ha 3 figli non riesce durante 10 anni ad avere alcuna promozione.  </a:t>
            </a:r>
          </a:p>
          <a:p>
            <a:pPr lvl="0">
              <a:spcBef>
                <a:spcPts val="600"/>
              </a:spcBef>
              <a:defRPr>
                <a:uFillTx/>
              </a:defRPr>
            </a:pPr>
            <a:endParaRPr lang="it-IT" dirty="0">
              <a:solidFill>
                <a:schemeClr val="tx1"/>
              </a:solidFill>
              <a:uFill>
                <a:solidFill>
                  <a:srgbClr val="4C599A"/>
                </a:solidFill>
              </a:uFill>
              <a:latin typeface="Helvetica"/>
              <a:cs typeface="Helvetica"/>
              <a:sym typeface="Helvetica"/>
            </a:endParaRPr>
          </a:p>
        </p:txBody>
      </p:sp>
    </p:spTree>
    <p:extLst>
      <p:ext uri="{BB962C8B-B14F-4D97-AF65-F5344CB8AC3E}">
        <p14:creationId xmlns:p14="http://schemas.microsoft.com/office/powerpoint/2010/main" val="361790609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13</a:t>
            </a:fld>
            <a:endParaRPr lang="it-IT"/>
          </a:p>
        </p:txBody>
      </p:sp>
      <p:sp>
        <p:nvSpPr>
          <p:cNvPr id="72" name="Shape 72"/>
          <p:cNvSpPr/>
          <p:nvPr/>
        </p:nvSpPr>
        <p:spPr>
          <a:xfrm>
            <a:off x="457200"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p>
            <a:pPr lvl="0">
              <a:spcBef>
                <a:spcPts val="600"/>
              </a:spcBef>
              <a:defRPr>
                <a:uFillTx/>
              </a:defRPr>
            </a:pPr>
            <a:r>
              <a:rPr lang="de-CH" dirty="0">
                <a:solidFill>
                  <a:schemeClr val="tx1"/>
                </a:solidFill>
                <a:uFill>
                  <a:solidFill>
                    <a:srgbClr val="4C599A"/>
                  </a:solidFill>
                </a:uFill>
                <a:latin typeface="Helvetica"/>
                <a:ea typeface="+mj-ea"/>
                <a:cs typeface="Helvetica"/>
                <a:sym typeface="Helvetica"/>
              </a:rPr>
              <a:t>	</a:t>
            </a: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r>
              <a:rPr lang="de-CH" b="1" dirty="0">
                <a:solidFill>
                  <a:schemeClr val="tx1"/>
                </a:solidFill>
                <a:uFill>
                  <a:solidFill>
                    <a:srgbClr val="4C599A"/>
                  </a:solidFill>
                </a:uFill>
                <a:latin typeface="+mn-lt"/>
                <a:ea typeface="+mj-ea"/>
                <a:cs typeface="Helvetica"/>
                <a:sym typeface="Helvetica"/>
              </a:rPr>
              <a:t>5.	</a:t>
            </a:r>
            <a:r>
              <a:rPr lang="de-CH" b="1" dirty="0" err="1">
                <a:solidFill>
                  <a:schemeClr val="tx1"/>
                </a:solidFill>
                <a:uFill>
                  <a:solidFill>
                    <a:srgbClr val="4C599A"/>
                  </a:solidFill>
                </a:uFill>
                <a:latin typeface="+mn-lt"/>
                <a:ea typeface="+mj-ea"/>
                <a:cs typeface="Helvetica"/>
                <a:sym typeface="Helvetica"/>
              </a:rPr>
              <a:t>Discriminazione</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nella</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formazione</a:t>
            </a:r>
            <a:r>
              <a:rPr lang="de-CH" dirty="0">
                <a:solidFill>
                  <a:schemeClr val="tx1"/>
                </a:solidFill>
                <a:uFill>
                  <a:solidFill>
                    <a:srgbClr val="4C599A"/>
                  </a:solidFill>
                </a:uFill>
                <a:latin typeface="+mn-lt"/>
                <a:ea typeface="+mj-ea"/>
                <a:cs typeface="Helvetica"/>
                <a:sym typeface="Helvetica"/>
              </a:rPr>
              <a:t>	 </a:t>
            </a:r>
            <a:r>
              <a:rPr lang="de-CH" dirty="0">
                <a:solidFill>
                  <a:schemeClr val="tx1"/>
                </a:solidFill>
                <a:uFill>
                  <a:solidFill>
                    <a:srgbClr val="4C599A"/>
                  </a:solidFill>
                </a:uFill>
                <a:latin typeface="+mn-lt"/>
                <a:cs typeface="Helvetica"/>
                <a:sym typeface="Helvetica"/>
              </a:rPr>
              <a:t>(art. 3 </a:t>
            </a:r>
            <a:r>
              <a:rPr lang="de-CH" dirty="0" err="1">
                <a:solidFill>
                  <a:schemeClr val="tx1"/>
                </a:solidFill>
                <a:uFill>
                  <a:solidFill>
                    <a:srgbClr val="4C599A"/>
                  </a:solidFill>
                </a:uFill>
                <a:latin typeface="+mn-lt"/>
                <a:cs typeface="Helvetica"/>
                <a:sym typeface="Helvetica"/>
              </a:rPr>
              <a:t>cpv</a:t>
            </a:r>
            <a:r>
              <a:rPr lang="de-CH" dirty="0">
                <a:solidFill>
                  <a:schemeClr val="tx1"/>
                </a:solidFill>
                <a:uFill>
                  <a:solidFill>
                    <a:srgbClr val="4C599A"/>
                  </a:solidFill>
                </a:uFill>
                <a:latin typeface="+mn-lt"/>
                <a:cs typeface="Helvetica"/>
                <a:sym typeface="Helvetica"/>
              </a:rPr>
              <a:t>. 2 </a:t>
            </a:r>
            <a:r>
              <a:rPr lang="de-CH" dirty="0" err="1">
                <a:solidFill>
                  <a:schemeClr val="tx1"/>
                </a:solidFill>
                <a:uFill>
                  <a:solidFill>
                    <a:srgbClr val="4C599A"/>
                  </a:solidFill>
                </a:uFill>
                <a:latin typeface="+mn-lt"/>
                <a:cs typeface="Helvetica"/>
                <a:sym typeface="Helvetica"/>
              </a:rPr>
              <a:t>Lpar</a:t>
            </a:r>
            <a:r>
              <a:rPr lang="de-CH" dirty="0">
                <a:solidFill>
                  <a:schemeClr val="tx1"/>
                </a:solidFill>
                <a:uFill>
                  <a:solidFill>
                    <a:srgbClr val="4C599A"/>
                  </a:solidFill>
                </a:uFill>
                <a:latin typeface="+mn-lt"/>
                <a:cs typeface="Helvetica"/>
                <a:sym typeface="Helvetica"/>
              </a:rPr>
              <a:t>)</a:t>
            </a:r>
          </a:p>
          <a:p>
            <a:pPr lvl="0">
              <a:spcBef>
                <a:spcPts val="600"/>
              </a:spcBef>
              <a:defRPr>
                <a:uFillTx/>
              </a:defRPr>
            </a:pPr>
            <a:r>
              <a:rPr lang="it-IT" dirty="0">
                <a:solidFill>
                  <a:schemeClr val="tx1"/>
                </a:solidFill>
                <a:latin typeface="+mn-lt"/>
                <a:cs typeface="Helvetica"/>
              </a:rPr>
              <a:t>La Legge vieta ai datori di lavoro l’organizzazione di formazioni o aggiornamenti professionali differenziati secondo il sesso. </a:t>
            </a:r>
          </a:p>
          <a:p>
            <a:pPr lvl="0">
              <a:spcBef>
                <a:spcPts val="600"/>
              </a:spcBef>
              <a:defRPr>
                <a:uFillTx/>
              </a:defRPr>
            </a:pPr>
            <a:r>
              <a:rPr lang="it-IT" dirty="0">
                <a:solidFill>
                  <a:schemeClr val="tx1"/>
                </a:solidFill>
                <a:uFill>
                  <a:solidFill>
                    <a:srgbClr val="4C599A"/>
                  </a:solidFill>
                </a:uFill>
                <a:latin typeface="+mn-lt"/>
                <a:cs typeface="Helvetica"/>
                <a:sym typeface="Helvetica"/>
              </a:rPr>
              <a:t>La vittima di una discriminazione nella formazione </a:t>
            </a:r>
            <a:r>
              <a:rPr lang="it-IT" dirty="0" err="1">
                <a:solidFill>
                  <a:schemeClr val="tx1"/>
                </a:solidFill>
                <a:uFill>
                  <a:solidFill>
                    <a:srgbClr val="4C599A"/>
                  </a:solidFill>
                </a:uFill>
                <a:latin typeface="+mn-lt"/>
                <a:cs typeface="Helvetica"/>
                <a:sym typeface="Helvetica"/>
              </a:rPr>
              <a:t>pu</a:t>
            </a:r>
            <a:r>
              <a:rPr lang="de-CH" dirty="0" err="1">
                <a:solidFill>
                  <a:schemeClr val="tx1"/>
                </a:solidFill>
                <a:uFill>
                  <a:solidFill>
                    <a:srgbClr val="4C599A"/>
                  </a:solidFill>
                </a:uFill>
                <a:latin typeface="+mn-lt"/>
                <a:cs typeface="Helvetica"/>
                <a:sym typeface="Helvetica"/>
              </a:rPr>
              <a:t>ò</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chiedere</a:t>
            </a:r>
            <a:r>
              <a:rPr lang="de-CH" dirty="0">
                <a:solidFill>
                  <a:schemeClr val="tx1"/>
                </a:solidFill>
                <a:uFill>
                  <a:solidFill>
                    <a:srgbClr val="4C599A"/>
                  </a:solidFill>
                </a:uFill>
                <a:latin typeface="+mn-lt"/>
                <a:cs typeface="Helvetica"/>
                <a:sym typeface="Helvetica"/>
              </a:rPr>
              <a:t> la </a:t>
            </a:r>
            <a:r>
              <a:rPr lang="de-CH" dirty="0" err="1">
                <a:solidFill>
                  <a:schemeClr val="tx1"/>
                </a:solidFill>
                <a:uFill>
                  <a:solidFill>
                    <a:srgbClr val="4C599A"/>
                  </a:solidFill>
                </a:uFill>
                <a:latin typeface="+mn-lt"/>
                <a:cs typeface="Helvetica"/>
                <a:sym typeface="Helvetica"/>
              </a:rPr>
              <a:t>cessazione</a:t>
            </a:r>
            <a:r>
              <a:rPr lang="de-CH" dirty="0">
                <a:solidFill>
                  <a:schemeClr val="tx1"/>
                </a:solidFill>
                <a:uFill>
                  <a:solidFill>
                    <a:srgbClr val="4C599A"/>
                  </a:solidFill>
                </a:uFill>
                <a:latin typeface="+mn-lt"/>
                <a:cs typeface="Helvetica"/>
                <a:sym typeface="Helvetica"/>
              </a:rPr>
              <a:t> della </a:t>
            </a:r>
            <a:r>
              <a:rPr lang="de-CH" dirty="0" err="1">
                <a:solidFill>
                  <a:schemeClr val="tx1"/>
                </a:solidFill>
                <a:uFill>
                  <a:solidFill>
                    <a:srgbClr val="4C599A"/>
                  </a:solidFill>
                </a:uFill>
                <a:latin typeface="+mn-lt"/>
                <a:cs typeface="Helvetica"/>
                <a:sym typeface="Helvetica"/>
              </a:rPr>
              <a:t>disparità</a:t>
            </a:r>
            <a:r>
              <a:rPr lang="de-CH" dirty="0">
                <a:solidFill>
                  <a:schemeClr val="tx1"/>
                </a:solidFill>
                <a:uFill>
                  <a:solidFill>
                    <a:srgbClr val="4C599A"/>
                  </a:solidFill>
                </a:uFill>
                <a:latin typeface="+mn-lt"/>
                <a:cs typeface="Helvetica"/>
                <a:sym typeface="Helvetica"/>
              </a:rPr>
              <a:t> di </a:t>
            </a:r>
            <a:r>
              <a:rPr lang="de-CH" dirty="0" err="1">
                <a:solidFill>
                  <a:schemeClr val="tx1"/>
                </a:solidFill>
                <a:uFill>
                  <a:solidFill>
                    <a:srgbClr val="4C599A"/>
                  </a:solidFill>
                </a:uFill>
                <a:latin typeface="+mn-lt"/>
                <a:cs typeface="Helvetica"/>
                <a:sym typeface="Helvetica"/>
              </a:rPr>
              <a:t>trattamento</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quindi</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l’accesso</a:t>
            </a:r>
            <a:r>
              <a:rPr lang="de-CH" dirty="0">
                <a:solidFill>
                  <a:schemeClr val="tx1"/>
                </a:solidFill>
                <a:uFill>
                  <a:solidFill>
                    <a:srgbClr val="4C599A"/>
                  </a:solidFill>
                </a:uFill>
                <a:latin typeface="+mn-lt"/>
                <a:cs typeface="Helvetica"/>
                <a:sym typeface="Helvetica"/>
              </a:rPr>
              <a:t> alla </a:t>
            </a:r>
            <a:r>
              <a:rPr lang="de-CH" dirty="0" err="1">
                <a:solidFill>
                  <a:schemeClr val="tx1"/>
                </a:solidFill>
                <a:uFill>
                  <a:solidFill>
                    <a:srgbClr val="4C599A"/>
                  </a:solidFill>
                </a:uFill>
                <a:latin typeface="+mn-lt"/>
                <a:cs typeface="Helvetica"/>
                <a:sym typeface="Helvetica"/>
              </a:rPr>
              <a:t>formazione</a:t>
            </a:r>
            <a:r>
              <a:rPr lang="de-CH" dirty="0">
                <a:solidFill>
                  <a:schemeClr val="tx1"/>
                </a:solidFill>
                <a:uFill>
                  <a:solidFill>
                    <a:srgbClr val="4C599A"/>
                  </a:solidFill>
                </a:uFill>
                <a:latin typeface="+mn-lt"/>
                <a:cs typeface="Helvetica"/>
                <a:sym typeface="Helvetica"/>
              </a:rPr>
              <a:t>.. </a:t>
            </a:r>
          </a:p>
          <a:p>
            <a:pPr lvl="0">
              <a:spcBef>
                <a:spcPts val="600"/>
              </a:spcBef>
              <a:defRPr>
                <a:uFillTx/>
              </a:defRPr>
            </a:pPr>
            <a:endParaRPr lang="it-IT" dirty="0">
              <a:solidFill>
                <a:schemeClr val="tx1"/>
              </a:solidFill>
              <a:uFill>
                <a:solidFill>
                  <a:srgbClr val="4C599A"/>
                </a:solidFill>
              </a:uFill>
              <a:latin typeface="+mn-lt"/>
              <a:cs typeface="Helvetica"/>
              <a:sym typeface="Helvetica"/>
            </a:endParaRPr>
          </a:p>
          <a:p>
            <a:pPr lvl="0">
              <a:spcBef>
                <a:spcPts val="600"/>
              </a:spcBef>
              <a:defRPr>
                <a:uFillTx/>
              </a:defRPr>
            </a:pPr>
            <a:r>
              <a:rPr lang="it-IT" dirty="0">
                <a:solidFill>
                  <a:schemeClr val="tx1"/>
                </a:solidFill>
                <a:uFill>
                  <a:solidFill>
                    <a:srgbClr val="4C599A"/>
                  </a:solidFill>
                </a:uFill>
                <a:latin typeface="+mn-lt"/>
                <a:cs typeface="Helvetica"/>
                <a:sym typeface="Helvetica"/>
              </a:rPr>
              <a:t>Es.: proporre solo a parrucchiere donne il corso per tagli donna è discriminatorio ai sensi della </a:t>
            </a:r>
            <a:r>
              <a:rPr lang="it-IT" dirty="0" err="1">
                <a:solidFill>
                  <a:schemeClr val="tx1"/>
                </a:solidFill>
                <a:uFill>
                  <a:solidFill>
                    <a:srgbClr val="4C599A"/>
                  </a:solidFill>
                </a:uFill>
                <a:latin typeface="+mn-lt"/>
                <a:cs typeface="Helvetica"/>
                <a:sym typeface="Helvetica"/>
              </a:rPr>
              <a:t>Lpar</a:t>
            </a:r>
            <a:r>
              <a:rPr lang="it-IT" dirty="0">
                <a:solidFill>
                  <a:schemeClr val="tx1"/>
                </a:solidFill>
                <a:uFill>
                  <a:solidFill>
                    <a:srgbClr val="4C599A"/>
                  </a:solidFill>
                </a:uFill>
                <a:latin typeface="+mn-lt"/>
                <a:cs typeface="Helvetica"/>
                <a:sym typeface="Helvetica"/>
              </a:rPr>
              <a:t>. </a:t>
            </a:r>
          </a:p>
          <a:p>
            <a:pPr lvl="0">
              <a:spcBef>
                <a:spcPts val="600"/>
              </a:spcBef>
              <a:defRPr>
                <a:uFillTx/>
              </a:defRPr>
            </a:pPr>
            <a:endParaRPr lang="it-IT" dirty="0">
              <a:solidFill>
                <a:schemeClr val="tx1"/>
              </a:solidFill>
              <a:uFill>
                <a:solidFill>
                  <a:srgbClr val="4C599A"/>
                </a:solidFill>
              </a:uFill>
              <a:latin typeface="Helvetica"/>
              <a:cs typeface="Helvetica"/>
              <a:sym typeface="Helvetica"/>
            </a:endParaRPr>
          </a:p>
        </p:txBody>
      </p:sp>
    </p:spTree>
    <p:extLst>
      <p:ext uri="{BB962C8B-B14F-4D97-AF65-F5344CB8AC3E}">
        <p14:creationId xmlns:p14="http://schemas.microsoft.com/office/powerpoint/2010/main" val="64446752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14</a:t>
            </a:fld>
            <a:endParaRPr lang="it-IT"/>
          </a:p>
        </p:txBody>
      </p:sp>
      <p:sp>
        <p:nvSpPr>
          <p:cNvPr id="72" name="Shape 72"/>
          <p:cNvSpPr/>
          <p:nvPr/>
        </p:nvSpPr>
        <p:spPr>
          <a:xfrm>
            <a:off x="457200"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p>
            <a:pPr lvl="0">
              <a:spcBef>
                <a:spcPts val="600"/>
              </a:spcBef>
              <a:defRPr>
                <a:uFillTx/>
              </a:defRPr>
            </a:pPr>
            <a:r>
              <a:rPr lang="de-CH" dirty="0">
                <a:solidFill>
                  <a:schemeClr val="tx1"/>
                </a:solidFill>
                <a:uFill>
                  <a:solidFill>
                    <a:srgbClr val="4C599A"/>
                  </a:solidFill>
                </a:uFill>
                <a:latin typeface="Helvetica"/>
                <a:ea typeface="+mj-ea"/>
                <a:cs typeface="Helvetica"/>
                <a:sym typeface="Helvetica"/>
              </a:rPr>
              <a:t>	</a:t>
            </a: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r>
              <a:rPr lang="de-CH" b="1" dirty="0">
                <a:solidFill>
                  <a:schemeClr val="tx1"/>
                </a:solidFill>
                <a:uFill>
                  <a:solidFill>
                    <a:srgbClr val="4C599A"/>
                  </a:solidFill>
                </a:uFill>
                <a:latin typeface="+mn-lt"/>
                <a:ea typeface="+mj-ea"/>
                <a:cs typeface="Helvetica"/>
                <a:sym typeface="Helvetica"/>
              </a:rPr>
              <a:t>6.	</a:t>
            </a:r>
            <a:r>
              <a:rPr lang="de-CH" b="1" dirty="0" err="1">
                <a:solidFill>
                  <a:schemeClr val="tx1"/>
                </a:solidFill>
                <a:uFill>
                  <a:solidFill>
                    <a:srgbClr val="4C599A"/>
                  </a:solidFill>
                </a:uFill>
                <a:latin typeface="+mn-lt"/>
                <a:ea typeface="+mj-ea"/>
                <a:cs typeface="Helvetica"/>
                <a:sym typeface="Helvetica"/>
              </a:rPr>
              <a:t>Discriminazione</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salariale</a:t>
            </a:r>
            <a:r>
              <a:rPr lang="de-CH" dirty="0">
                <a:solidFill>
                  <a:schemeClr val="tx1"/>
                </a:solidFill>
                <a:uFill>
                  <a:solidFill>
                    <a:srgbClr val="4C599A"/>
                  </a:solidFill>
                </a:uFill>
                <a:latin typeface="+mn-lt"/>
                <a:ea typeface="+mj-ea"/>
                <a:cs typeface="Helvetica"/>
                <a:sym typeface="Helvetica"/>
              </a:rPr>
              <a:t>	 </a:t>
            </a:r>
            <a:r>
              <a:rPr lang="de-CH" dirty="0">
                <a:solidFill>
                  <a:schemeClr val="tx1"/>
                </a:solidFill>
                <a:uFill>
                  <a:solidFill>
                    <a:srgbClr val="4C599A"/>
                  </a:solidFill>
                </a:uFill>
                <a:latin typeface="+mn-lt"/>
                <a:cs typeface="Helvetica"/>
                <a:sym typeface="Helvetica"/>
              </a:rPr>
              <a:t>(art. 3 </a:t>
            </a:r>
            <a:r>
              <a:rPr lang="de-CH" dirty="0" err="1">
                <a:solidFill>
                  <a:schemeClr val="tx1"/>
                </a:solidFill>
                <a:uFill>
                  <a:solidFill>
                    <a:srgbClr val="4C599A"/>
                  </a:solidFill>
                </a:uFill>
                <a:latin typeface="+mn-lt"/>
                <a:cs typeface="Helvetica"/>
                <a:sym typeface="Helvetica"/>
              </a:rPr>
              <a:t>cpv</a:t>
            </a:r>
            <a:r>
              <a:rPr lang="de-CH" dirty="0">
                <a:solidFill>
                  <a:schemeClr val="tx1"/>
                </a:solidFill>
                <a:uFill>
                  <a:solidFill>
                    <a:srgbClr val="4C599A"/>
                  </a:solidFill>
                </a:uFill>
                <a:latin typeface="+mn-lt"/>
                <a:cs typeface="Helvetica"/>
                <a:sym typeface="Helvetica"/>
              </a:rPr>
              <a:t>. 2 </a:t>
            </a:r>
            <a:r>
              <a:rPr lang="de-CH" dirty="0" err="1">
                <a:solidFill>
                  <a:schemeClr val="tx1"/>
                </a:solidFill>
                <a:uFill>
                  <a:solidFill>
                    <a:srgbClr val="4C599A"/>
                  </a:solidFill>
                </a:uFill>
                <a:latin typeface="+mn-lt"/>
                <a:cs typeface="Helvetica"/>
                <a:sym typeface="Helvetica"/>
              </a:rPr>
              <a:t>Lpar</a:t>
            </a:r>
            <a:r>
              <a:rPr lang="de-CH" dirty="0">
                <a:solidFill>
                  <a:schemeClr val="tx1"/>
                </a:solidFill>
                <a:uFill>
                  <a:solidFill>
                    <a:srgbClr val="4C599A"/>
                  </a:solidFill>
                </a:uFill>
                <a:latin typeface="+mn-lt"/>
                <a:cs typeface="Helvetica"/>
                <a:sym typeface="Helvetica"/>
              </a:rPr>
              <a:t>)</a:t>
            </a:r>
          </a:p>
          <a:p>
            <a:pPr lvl="0">
              <a:spcBef>
                <a:spcPts val="600"/>
              </a:spcBef>
              <a:defRPr>
                <a:uFillTx/>
              </a:defRPr>
            </a:pPr>
            <a:r>
              <a:rPr lang="it-IT" dirty="0">
                <a:solidFill>
                  <a:schemeClr val="tx1"/>
                </a:solidFill>
                <a:uFill>
                  <a:solidFill>
                    <a:srgbClr val="4C599A"/>
                  </a:solidFill>
                </a:uFill>
                <a:latin typeface="+mn-lt"/>
                <a:cs typeface="Helvetica"/>
                <a:sym typeface="Helvetica"/>
              </a:rPr>
              <a:t>Vi è discriminazione salariale quando donne e uomini ricevono un salario diverso per lo stesso lavoro o per lavoro di uguale valore. </a:t>
            </a:r>
          </a:p>
          <a:p>
            <a:pPr lvl="0">
              <a:spcBef>
                <a:spcPts val="600"/>
              </a:spcBef>
              <a:defRPr>
                <a:uFillTx/>
              </a:defRPr>
            </a:pPr>
            <a:r>
              <a:rPr lang="it-IT" dirty="0">
                <a:solidFill>
                  <a:schemeClr val="tx1"/>
                </a:solidFill>
                <a:uFill>
                  <a:solidFill>
                    <a:srgbClr val="4C599A"/>
                  </a:solidFill>
                </a:uFill>
                <a:latin typeface="+mn-lt"/>
                <a:cs typeface="Helvetica"/>
                <a:sym typeface="Helvetica"/>
              </a:rPr>
              <a:t>Il concetto di «uguale valore» non è sempre facile da valutare. In ambito giudiziario si </a:t>
            </a:r>
            <a:r>
              <a:rPr lang="it-IT" dirty="0" err="1">
                <a:solidFill>
                  <a:schemeClr val="tx1"/>
                </a:solidFill>
                <a:uFill>
                  <a:solidFill>
                    <a:srgbClr val="4C599A"/>
                  </a:solidFill>
                </a:uFill>
                <a:latin typeface="+mn-lt"/>
                <a:cs typeface="Helvetica"/>
                <a:sym typeface="Helvetica"/>
              </a:rPr>
              <a:t>pu</a:t>
            </a:r>
            <a:r>
              <a:rPr lang="de-CH" dirty="0" err="1">
                <a:solidFill>
                  <a:schemeClr val="tx1"/>
                </a:solidFill>
                <a:uFill>
                  <a:solidFill>
                    <a:srgbClr val="4C599A"/>
                  </a:solidFill>
                </a:uFill>
                <a:latin typeface="+mn-lt"/>
                <a:cs typeface="Helvetica"/>
                <a:sym typeface="Helvetica"/>
              </a:rPr>
              <a:t>ò</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chiedere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una</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perizia</a:t>
            </a:r>
            <a:r>
              <a:rPr lang="de-CH" dirty="0">
                <a:solidFill>
                  <a:schemeClr val="tx1"/>
                </a:solidFill>
                <a:uFill>
                  <a:solidFill>
                    <a:srgbClr val="4C599A"/>
                  </a:solidFill>
                </a:uFill>
                <a:latin typeface="+mn-lt"/>
                <a:cs typeface="Helvetica"/>
                <a:sym typeface="Helvetica"/>
              </a:rPr>
              <a:t> per </a:t>
            </a:r>
            <a:r>
              <a:rPr lang="de-CH" dirty="0" err="1">
                <a:solidFill>
                  <a:schemeClr val="tx1"/>
                </a:solidFill>
                <a:uFill>
                  <a:solidFill>
                    <a:srgbClr val="4C599A"/>
                  </a:solidFill>
                </a:uFill>
                <a:latin typeface="+mn-lt"/>
                <a:cs typeface="Helvetica"/>
                <a:sym typeface="Helvetica"/>
              </a:rPr>
              <a:t>accertare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che</a:t>
            </a:r>
            <a:r>
              <a:rPr lang="de-CH" dirty="0">
                <a:solidFill>
                  <a:schemeClr val="tx1"/>
                </a:solidFill>
                <a:uFill>
                  <a:solidFill>
                    <a:srgbClr val="4C599A"/>
                  </a:solidFill>
                </a:uFill>
                <a:latin typeface="+mn-lt"/>
                <a:cs typeface="Helvetica"/>
                <a:sym typeface="Helvetica"/>
              </a:rPr>
              <a:t> si </a:t>
            </a:r>
            <a:r>
              <a:rPr lang="de-CH" dirty="0" err="1">
                <a:solidFill>
                  <a:schemeClr val="tx1"/>
                </a:solidFill>
                <a:uFill>
                  <a:solidFill>
                    <a:srgbClr val="4C599A"/>
                  </a:solidFill>
                </a:uFill>
                <a:latin typeface="+mn-lt"/>
                <a:cs typeface="Helvetica"/>
                <a:sym typeface="Helvetica"/>
              </a:rPr>
              <a:t>tratti</a:t>
            </a:r>
            <a:r>
              <a:rPr lang="de-CH" dirty="0">
                <a:solidFill>
                  <a:schemeClr val="tx1"/>
                </a:solidFill>
                <a:uFill>
                  <a:solidFill>
                    <a:srgbClr val="4C599A"/>
                  </a:solidFill>
                </a:uFill>
                <a:latin typeface="+mn-lt"/>
                <a:cs typeface="Helvetica"/>
                <a:sym typeface="Helvetica"/>
              </a:rPr>
              <a:t> di </a:t>
            </a:r>
            <a:r>
              <a:rPr lang="de-CH" dirty="0" err="1">
                <a:solidFill>
                  <a:schemeClr val="tx1"/>
                </a:solidFill>
                <a:uFill>
                  <a:solidFill>
                    <a:srgbClr val="4C599A"/>
                  </a:solidFill>
                </a:uFill>
                <a:latin typeface="+mn-lt"/>
                <a:cs typeface="Helvetica"/>
                <a:sym typeface="Helvetica"/>
              </a:rPr>
              <a:t>lavoro</a:t>
            </a:r>
            <a:r>
              <a:rPr lang="de-CH" dirty="0">
                <a:solidFill>
                  <a:schemeClr val="tx1"/>
                </a:solidFill>
                <a:uFill>
                  <a:solidFill>
                    <a:srgbClr val="4C599A"/>
                  </a:solidFill>
                </a:uFill>
                <a:latin typeface="+mn-lt"/>
                <a:cs typeface="Helvetica"/>
                <a:sym typeface="Helvetica"/>
              </a:rPr>
              <a:t> di </a:t>
            </a:r>
            <a:r>
              <a:rPr lang="de-CH" dirty="0" err="1">
                <a:solidFill>
                  <a:schemeClr val="tx1"/>
                </a:solidFill>
                <a:uFill>
                  <a:solidFill>
                    <a:srgbClr val="4C599A"/>
                  </a:solidFill>
                </a:uFill>
                <a:latin typeface="+mn-lt"/>
                <a:cs typeface="Helvetica"/>
                <a:sym typeface="Helvetica"/>
              </a:rPr>
              <a:t>uguale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valore</a:t>
            </a:r>
            <a:r>
              <a:rPr lang="de-CH" dirty="0">
                <a:solidFill>
                  <a:schemeClr val="tx1"/>
                </a:solidFill>
                <a:uFill>
                  <a:solidFill>
                    <a:srgbClr val="4C599A"/>
                  </a:solidFill>
                </a:uFill>
                <a:latin typeface="+mn-lt"/>
                <a:cs typeface="Helvetica"/>
                <a:sym typeface="Helvetica"/>
              </a:rPr>
              <a:t>. </a:t>
            </a:r>
            <a:r>
              <a:rPr lang="it-IT" dirty="0">
                <a:solidFill>
                  <a:schemeClr val="tx1"/>
                </a:solidFill>
                <a:uFill>
                  <a:solidFill>
                    <a:srgbClr val="4C599A"/>
                  </a:solidFill>
                </a:uFill>
                <a:latin typeface="+mn-lt"/>
                <a:cs typeface="Helvetica"/>
                <a:sym typeface="Helvetica"/>
              </a:rPr>
              <a:t> </a:t>
            </a:r>
          </a:p>
          <a:p>
            <a:pPr lvl="0">
              <a:spcBef>
                <a:spcPts val="600"/>
              </a:spcBef>
              <a:defRPr>
                <a:uFillTx/>
              </a:defRPr>
            </a:pPr>
            <a:r>
              <a:rPr lang="it-IT" dirty="0">
                <a:solidFill>
                  <a:schemeClr val="tx1"/>
                </a:solidFill>
                <a:uFill>
                  <a:solidFill>
                    <a:srgbClr val="4C599A"/>
                  </a:solidFill>
                </a:uFill>
                <a:latin typeface="+mn-lt"/>
                <a:cs typeface="Helvetica"/>
                <a:sym typeface="Helvetica"/>
              </a:rPr>
              <a:t>Per stabilire il salario il datore di lavoro deve considerare la formazione, il mansionario, la responsabilità, l’esperienza professionale pregressa. </a:t>
            </a:r>
          </a:p>
          <a:p>
            <a:pPr lvl="0">
              <a:spcBef>
                <a:spcPts val="600"/>
              </a:spcBef>
              <a:defRPr>
                <a:uFillTx/>
              </a:defRPr>
            </a:pPr>
            <a:r>
              <a:rPr lang="it-IT" dirty="0">
                <a:solidFill>
                  <a:schemeClr val="tx1"/>
                </a:solidFill>
                <a:uFill>
                  <a:solidFill>
                    <a:srgbClr val="4C599A"/>
                  </a:solidFill>
                </a:uFill>
                <a:latin typeface="+mn-lt"/>
                <a:cs typeface="Helvetica"/>
                <a:sym typeface="Helvetica"/>
              </a:rPr>
              <a:t>Evidentemente il sesso non </a:t>
            </a:r>
            <a:r>
              <a:rPr lang="it-IT" dirty="0" err="1">
                <a:solidFill>
                  <a:schemeClr val="tx1"/>
                </a:solidFill>
                <a:uFill>
                  <a:solidFill>
                    <a:srgbClr val="4C599A"/>
                  </a:solidFill>
                </a:uFill>
                <a:latin typeface="+mn-lt"/>
                <a:cs typeface="Helvetica"/>
                <a:sym typeface="Helvetica"/>
              </a:rPr>
              <a:t>pu</a:t>
            </a:r>
            <a:r>
              <a:rPr lang="de-CH" dirty="0" err="1">
                <a:solidFill>
                  <a:schemeClr val="tx1"/>
                </a:solidFill>
                <a:uFill>
                  <a:solidFill>
                    <a:srgbClr val="4C599A"/>
                  </a:solidFill>
                </a:uFill>
                <a:latin typeface="+mn-lt"/>
                <a:cs typeface="Helvetica"/>
                <a:sym typeface="Helvetica"/>
              </a:rPr>
              <a:t>ò</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essere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un</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criterio</a:t>
            </a:r>
            <a:r>
              <a:rPr lang="de-CH" dirty="0">
                <a:solidFill>
                  <a:schemeClr val="tx1"/>
                </a:solidFill>
                <a:uFill>
                  <a:solidFill>
                    <a:srgbClr val="4C599A"/>
                  </a:solidFill>
                </a:uFill>
                <a:latin typeface="+mn-lt"/>
                <a:cs typeface="Helvetica"/>
                <a:sym typeface="Helvetica"/>
              </a:rPr>
              <a:t> per la </a:t>
            </a:r>
            <a:r>
              <a:rPr lang="de-CH" dirty="0" err="1">
                <a:solidFill>
                  <a:schemeClr val="tx1"/>
                </a:solidFill>
                <a:uFill>
                  <a:solidFill>
                    <a:srgbClr val="4C599A"/>
                  </a:solidFill>
                </a:uFill>
                <a:latin typeface="+mn-lt"/>
                <a:cs typeface="Helvetica"/>
                <a:sym typeface="Helvetica"/>
              </a:rPr>
              <a:t>determinazione</a:t>
            </a:r>
            <a:r>
              <a:rPr lang="de-CH" dirty="0">
                <a:solidFill>
                  <a:schemeClr val="tx1"/>
                </a:solidFill>
                <a:uFill>
                  <a:solidFill>
                    <a:srgbClr val="4C599A"/>
                  </a:solidFill>
                </a:uFill>
                <a:latin typeface="+mn-lt"/>
                <a:cs typeface="Helvetica"/>
                <a:sym typeface="Helvetica"/>
              </a:rPr>
              <a:t> del </a:t>
            </a:r>
            <a:r>
              <a:rPr lang="de-CH" dirty="0" err="1">
                <a:solidFill>
                  <a:schemeClr val="tx1"/>
                </a:solidFill>
                <a:uFill>
                  <a:solidFill>
                    <a:srgbClr val="4C599A"/>
                  </a:solidFill>
                </a:uFill>
                <a:latin typeface="+mn-lt"/>
                <a:cs typeface="Helvetica"/>
                <a:sym typeface="Helvetica"/>
              </a:rPr>
              <a:t>salario</a:t>
            </a:r>
            <a:r>
              <a:rPr lang="de-CH" dirty="0">
                <a:solidFill>
                  <a:schemeClr val="tx1"/>
                </a:solidFill>
                <a:uFill>
                  <a:solidFill>
                    <a:srgbClr val="4C599A"/>
                  </a:solidFill>
                </a:uFill>
                <a:latin typeface="+mn-lt"/>
                <a:cs typeface="Helvetica"/>
                <a:sym typeface="Helvetica"/>
              </a:rPr>
              <a:t>. </a:t>
            </a:r>
            <a:endParaRPr lang="it-IT" dirty="0">
              <a:solidFill>
                <a:schemeClr val="tx1"/>
              </a:solidFill>
              <a:uFill>
                <a:solidFill>
                  <a:srgbClr val="4C599A"/>
                </a:solidFill>
              </a:uFill>
              <a:latin typeface="+mn-lt"/>
              <a:cs typeface="Helvetica"/>
              <a:sym typeface="Helvetica"/>
            </a:endParaRPr>
          </a:p>
          <a:p>
            <a:pPr lvl="0">
              <a:spcBef>
                <a:spcPts val="600"/>
              </a:spcBef>
              <a:defRPr>
                <a:uFillTx/>
              </a:defRPr>
            </a:pPr>
            <a:endParaRPr lang="it-IT" dirty="0">
              <a:solidFill>
                <a:schemeClr val="tx1"/>
              </a:solidFill>
              <a:uFill>
                <a:solidFill>
                  <a:srgbClr val="4C599A"/>
                </a:solidFill>
              </a:uFill>
              <a:latin typeface="Helvetica"/>
              <a:cs typeface="Helvetica"/>
              <a:sym typeface="Helvetica"/>
            </a:endParaRPr>
          </a:p>
          <a:p>
            <a:pPr lvl="0">
              <a:spcBef>
                <a:spcPts val="600"/>
              </a:spcBef>
              <a:defRPr>
                <a:uFillTx/>
              </a:defRPr>
            </a:pPr>
            <a:endParaRPr lang="it-IT" dirty="0">
              <a:solidFill>
                <a:schemeClr val="tx1"/>
              </a:solidFill>
              <a:uFill>
                <a:solidFill>
                  <a:srgbClr val="4C599A"/>
                </a:solidFill>
              </a:uFill>
              <a:latin typeface="Helvetica"/>
              <a:cs typeface="Helvetica"/>
              <a:sym typeface="Helvetica"/>
            </a:endParaRPr>
          </a:p>
        </p:txBody>
      </p:sp>
    </p:spTree>
    <p:extLst>
      <p:ext uri="{BB962C8B-B14F-4D97-AF65-F5344CB8AC3E}">
        <p14:creationId xmlns:p14="http://schemas.microsoft.com/office/powerpoint/2010/main" val="8492217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457200" y="274638"/>
            <a:ext cx="7913631" cy="1143001"/>
          </a:xfrm>
          <a:prstGeom prst="rect">
            <a:avLst/>
          </a:prstGeom>
        </p:spPr>
        <p:txBody>
          <a:bodyPr/>
          <a:lstStyle>
            <a:lvl1pPr>
              <a:defRPr sz="1800">
                <a:solidFill>
                  <a:srgbClr val="4C599A"/>
                </a:solidFill>
                <a:uFill>
                  <a:solidFill>
                    <a:srgbClr val="4C599A"/>
                  </a:solidFill>
                </a:uFill>
                <a:latin typeface="+mj-lt"/>
                <a:ea typeface="+mj-ea"/>
                <a:cs typeface="+mj-cs"/>
                <a:sym typeface="Helvetica"/>
              </a:defRPr>
            </a:lvl1pPr>
          </a:lstStyle>
          <a:p>
            <a:pPr lvl="0">
              <a:defRPr>
                <a:solidFill>
                  <a:srgbClr val="000000"/>
                </a:solidFill>
                <a:uFillTx/>
              </a:defRPr>
            </a:pPr>
            <a:r>
              <a:rPr lang="fr-CH" b="1" dirty="0">
                <a:solidFill>
                  <a:schemeClr val="tx1"/>
                </a:solidFill>
              </a:rPr>
              <a:t>LPAR-OATI</a:t>
            </a:r>
            <a:endParaRPr dirty="0">
              <a:solidFill>
                <a:srgbClr val="4C599A"/>
              </a:solidFill>
              <a:uFill>
                <a:solidFill>
                  <a:srgbClr val="4C599A"/>
                </a:solidFill>
              </a:uFill>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15</a:t>
            </a:fld>
            <a:endParaRPr lang="it-IT"/>
          </a:p>
        </p:txBody>
      </p:sp>
      <p:sp>
        <p:nvSpPr>
          <p:cNvPr id="72" name="Shape 72"/>
          <p:cNvSpPr/>
          <p:nvPr/>
        </p:nvSpPr>
        <p:spPr>
          <a:xfrm>
            <a:off x="457200" y="14097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p>
            <a:pPr lvl="0">
              <a:spcBef>
                <a:spcPts val="600"/>
              </a:spcBef>
              <a:defRPr>
                <a:uFillTx/>
              </a:defRPr>
            </a:pPr>
            <a:r>
              <a:rPr lang="de-CH" dirty="0">
                <a:solidFill>
                  <a:schemeClr val="tx1"/>
                </a:solidFill>
                <a:uFill>
                  <a:solidFill>
                    <a:srgbClr val="4C599A"/>
                  </a:solidFill>
                </a:uFill>
                <a:latin typeface="Helvetica"/>
                <a:ea typeface="+mj-ea"/>
                <a:cs typeface="Helvetica"/>
                <a:sym typeface="Helvetica"/>
              </a:rPr>
              <a:t>		</a:t>
            </a:r>
          </a:p>
          <a:p>
            <a:pPr lvl="0">
              <a:spcBef>
                <a:spcPts val="6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600"/>
              </a:spcBef>
              <a:defRPr>
                <a:uFillTx/>
              </a:defRPr>
            </a:pPr>
            <a:endParaRPr lang="it-IT" dirty="0">
              <a:solidFill>
                <a:schemeClr val="tx1"/>
              </a:solidFill>
              <a:uFill>
                <a:solidFill>
                  <a:srgbClr val="4C599A"/>
                </a:solidFill>
              </a:uFill>
              <a:latin typeface="Helvetica"/>
              <a:cs typeface="Helvetica"/>
              <a:sym typeface="Helvetica"/>
            </a:endParaRPr>
          </a:p>
          <a:p>
            <a:pPr lvl="0">
              <a:spcBef>
                <a:spcPts val="600"/>
              </a:spcBef>
              <a:defRPr>
                <a:uFillTx/>
              </a:defRPr>
            </a:pPr>
            <a:r>
              <a:rPr lang="it-IT" dirty="0">
                <a:solidFill>
                  <a:schemeClr val="tx1"/>
                </a:solidFill>
                <a:uFill>
                  <a:solidFill>
                    <a:srgbClr val="4C599A"/>
                  </a:solidFill>
                </a:uFill>
                <a:latin typeface="+mn-lt"/>
                <a:cs typeface="Helvetica"/>
                <a:sym typeface="Helvetica"/>
              </a:rPr>
              <a:t>Con una procedura giudiziaria la vittima di una discriminazione salariale </a:t>
            </a:r>
            <a:r>
              <a:rPr lang="it-IT" dirty="0" err="1">
                <a:solidFill>
                  <a:schemeClr val="tx1"/>
                </a:solidFill>
                <a:uFill>
                  <a:solidFill>
                    <a:srgbClr val="4C599A"/>
                  </a:solidFill>
                </a:uFill>
                <a:latin typeface="+mn-lt"/>
                <a:cs typeface="Helvetica"/>
                <a:sym typeface="Helvetica"/>
              </a:rPr>
              <a:t>pu</a:t>
            </a:r>
            <a:r>
              <a:rPr lang="de-CH" dirty="0" err="1">
                <a:solidFill>
                  <a:schemeClr val="tx1"/>
                </a:solidFill>
                <a:uFill>
                  <a:solidFill>
                    <a:srgbClr val="4C599A"/>
                  </a:solidFill>
                </a:uFill>
                <a:latin typeface="+mn-lt"/>
                <a:cs typeface="Helvetica"/>
                <a:sym typeface="Helvetica"/>
              </a:rPr>
              <a:t>ò</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chiedere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un</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salario</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maggiore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confacente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ma</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anche</a:t>
            </a:r>
            <a:r>
              <a:rPr lang="de-CH" dirty="0">
                <a:solidFill>
                  <a:schemeClr val="tx1"/>
                </a:solidFill>
                <a:uFill>
                  <a:solidFill>
                    <a:srgbClr val="4C599A"/>
                  </a:solidFill>
                </a:uFill>
                <a:latin typeface="+mn-lt"/>
                <a:cs typeface="Helvetica"/>
                <a:sym typeface="Helvetica"/>
              </a:rPr>
              <a:t> la </a:t>
            </a:r>
            <a:r>
              <a:rPr lang="de-CH" dirty="0" err="1">
                <a:solidFill>
                  <a:schemeClr val="tx1"/>
                </a:solidFill>
                <a:uFill>
                  <a:solidFill>
                    <a:srgbClr val="4C599A"/>
                  </a:solidFill>
                </a:uFill>
                <a:latin typeface="+mn-lt"/>
                <a:cs typeface="Helvetica"/>
                <a:sym typeface="Helvetica"/>
              </a:rPr>
              <a:t>differenza</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tra</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il</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salario</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versato</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e</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quello</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dovuto</a:t>
            </a:r>
            <a:r>
              <a:rPr lang="de-CH" dirty="0">
                <a:solidFill>
                  <a:schemeClr val="tx1"/>
                </a:solidFill>
                <a:uFill>
                  <a:solidFill>
                    <a:srgbClr val="4C599A"/>
                  </a:solidFill>
                </a:uFill>
                <a:latin typeface="+mn-lt"/>
                <a:cs typeface="Helvetica"/>
                <a:sym typeface="Helvetica"/>
              </a:rPr>
              <a:t> per </a:t>
            </a:r>
            <a:r>
              <a:rPr lang="de-CH" dirty="0" err="1">
                <a:solidFill>
                  <a:schemeClr val="tx1"/>
                </a:solidFill>
                <a:uFill>
                  <a:solidFill>
                    <a:srgbClr val="4C599A"/>
                  </a:solidFill>
                </a:uFill>
                <a:latin typeface="+mn-lt"/>
                <a:cs typeface="Helvetica"/>
                <a:sym typeface="Helvetica"/>
              </a:rPr>
              <a:t>un</a:t>
            </a:r>
            <a:r>
              <a:rPr lang="de-CH" dirty="0">
                <a:solidFill>
                  <a:schemeClr val="tx1"/>
                </a:solidFill>
                <a:uFill>
                  <a:solidFill>
                    <a:srgbClr val="4C599A"/>
                  </a:solidFill>
                </a:uFill>
                <a:latin typeface="+mn-lt"/>
                <a:cs typeface="Helvetica"/>
                <a:sym typeface="Helvetica"/>
              </a:rPr>
              <a:t> </a:t>
            </a:r>
            <a:r>
              <a:rPr lang="de-CH" dirty="0" err="1">
                <a:solidFill>
                  <a:schemeClr val="tx1"/>
                </a:solidFill>
                <a:uFill>
                  <a:solidFill>
                    <a:srgbClr val="4C599A"/>
                  </a:solidFill>
                </a:uFill>
                <a:latin typeface="+mn-lt"/>
                <a:cs typeface="Helvetica"/>
                <a:sym typeface="Helvetica"/>
              </a:rPr>
              <a:t>periodo</a:t>
            </a:r>
            <a:r>
              <a:rPr lang="de-CH" dirty="0">
                <a:solidFill>
                  <a:schemeClr val="tx1"/>
                </a:solidFill>
                <a:uFill>
                  <a:solidFill>
                    <a:srgbClr val="4C599A"/>
                  </a:solidFill>
                </a:uFill>
                <a:latin typeface="+mn-lt"/>
                <a:cs typeface="Helvetica"/>
                <a:sym typeface="Helvetica"/>
              </a:rPr>
              <a:t> di 5 </a:t>
            </a:r>
            <a:r>
              <a:rPr lang="de-CH" dirty="0" err="1">
                <a:solidFill>
                  <a:schemeClr val="tx1"/>
                </a:solidFill>
                <a:uFill>
                  <a:solidFill>
                    <a:srgbClr val="4C599A"/>
                  </a:solidFill>
                </a:uFill>
                <a:latin typeface="+mn-lt"/>
                <a:cs typeface="Helvetica"/>
                <a:sym typeface="Helvetica"/>
              </a:rPr>
              <a:t>anni</a:t>
            </a:r>
            <a:r>
              <a:rPr lang="de-CH" dirty="0">
                <a:solidFill>
                  <a:schemeClr val="tx1"/>
                </a:solidFill>
                <a:uFill>
                  <a:solidFill>
                    <a:srgbClr val="4C599A"/>
                  </a:solidFill>
                </a:uFill>
                <a:latin typeface="+mn-lt"/>
                <a:cs typeface="Helvetica"/>
                <a:sym typeface="Helvetica"/>
              </a:rPr>
              <a:t>.</a:t>
            </a:r>
          </a:p>
          <a:p>
            <a:pPr lvl="0">
              <a:spcBef>
                <a:spcPts val="600"/>
              </a:spcBef>
              <a:defRPr>
                <a:uFillTx/>
              </a:defRPr>
            </a:pPr>
            <a:endParaRPr lang="de-CH" dirty="0">
              <a:solidFill>
                <a:schemeClr val="tx1"/>
              </a:solidFill>
              <a:uFill>
                <a:solidFill>
                  <a:srgbClr val="4C599A"/>
                </a:solidFill>
              </a:uFill>
              <a:latin typeface="+mn-lt"/>
              <a:cs typeface="Helvetica"/>
              <a:sym typeface="Helvetica"/>
            </a:endParaRPr>
          </a:p>
          <a:p>
            <a:pPr lvl="0">
              <a:spcBef>
                <a:spcPts val="600"/>
              </a:spcBef>
              <a:defRPr>
                <a:uFillTx/>
              </a:defRPr>
            </a:pPr>
            <a:r>
              <a:rPr lang="it-IT" dirty="0">
                <a:solidFill>
                  <a:schemeClr val="tx1"/>
                </a:solidFill>
                <a:uFill>
                  <a:solidFill>
                    <a:srgbClr val="4C599A"/>
                  </a:solidFill>
                </a:uFill>
                <a:latin typeface="+mn-lt"/>
                <a:cs typeface="Helvetica"/>
                <a:sym typeface="Helvetica"/>
              </a:rPr>
              <a:t>Es.: una donna caporeparto in un’azienda chimica scopre che il suo collaboratore uomo a lei sottoposto ha un salario superiore al suo, nonostante abbiano una formazione identica. La Direzione dell’azienda ha motivato questa differenza con il fatto che al momento dell’assunzione il collaboratore aveva richiesto un salario superiore. </a:t>
            </a:r>
          </a:p>
          <a:p>
            <a:pPr lvl="0">
              <a:spcBef>
                <a:spcPts val="600"/>
              </a:spcBef>
              <a:defRPr>
                <a:uFillTx/>
              </a:defRPr>
            </a:pPr>
            <a:endParaRPr lang="it-IT" dirty="0">
              <a:solidFill>
                <a:schemeClr val="tx1"/>
              </a:solidFill>
              <a:uFill>
                <a:solidFill>
                  <a:srgbClr val="4C599A"/>
                </a:solidFill>
              </a:uFill>
              <a:latin typeface="Helvetica"/>
              <a:cs typeface="Helvetica"/>
              <a:sym typeface="Helvetica"/>
            </a:endParaRPr>
          </a:p>
        </p:txBody>
      </p:sp>
    </p:spTree>
    <p:extLst>
      <p:ext uri="{BB962C8B-B14F-4D97-AF65-F5344CB8AC3E}">
        <p14:creationId xmlns:p14="http://schemas.microsoft.com/office/powerpoint/2010/main" val="332935214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16</a:t>
            </a:fld>
            <a:endParaRPr lang="it-IT"/>
          </a:p>
        </p:txBody>
      </p:sp>
      <p:sp>
        <p:nvSpPr>
          <p:cNvPr id="67" name="Shape 67"/>
          <p:cNvSpPr/>
          <p:nvPr/>
        </p:nvSpPr>
        <p:spPr>
          <a:xfrm>
            <a:off x="546100" y="14986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fontScale="92500" lnSpcReduction="10000"/>
          </a:bodyPr>
          <a:lstStyle/>
          <a:p>
            <a:pPr lvl="0">
              <a:spcBef>
                <a:spcPts val="600"/>
              </a:spcBef>
              <a:defRPr>
                <a:uFillTx/>
              </a:defRPr>
            </a:pPr>
            <a:endParaRPr sz="2800" dirty="0">
              <a:uFill>
                <a:solidFill/>
              </a:uFill>
            </a:endParaRPr>
          </a:p>
          <a:p>
            <a:pPr lvl="0">
              <a:spcBef>
                <a:spcPts val="1200"/>
              </a:spcBef>
              <a:defRPr>
                <a:uFillTx/>
              </a:defRPr>
            </a:pPr>
            <a:endParaRPr lang="de-CH" sz="1900" b="1" dirty="0">
              <a:solidFill>
                <a:schemeClr val="tx1"/>
              </a:solidFill>
              <a:uFill>
                <a:solidFill>
                  <a:srgbClr val="4C599A"/>
                </a:solidFill>
              </a:uFill>
              <a:latin typeface="Helvetica"/>
              <a:cs typeface="Helvetica"/>
              <a:sym typeface="Helvetica"/>
            </a:endParaRPr>
          </a:p>
          <a:p>
            <a:pPr lvl="0">
              <a:spcBef>
                <a:spcPts val="1200"/>
              </a:spcBef>
              <a:defRPr>
                <a:uFillTx/>
              </a:defRPr>
            </a:pPr>
            <a:r>
              <a:rPr lang="de-CH" sz="1900" b="1" dirty="0" err="1">
                <a:solidFill>
                  <a:schemeClr val="tx1"/>
                </a:solidFill>
                <a:uFill>
                  <a:solidFill>
                    <a:srgbClr val="4C599A"/>
                  </a:solidFill>
                </a:uFill>
                <a:latin typeface="+mn-lt"/>
                <a:cs typeface="Helvetica"/>
                <a:sym typeface="Helvetica"/>
              </a:rPr>
              <a:t>Divieto</a:t>
            </a:r>
            <a:r>
              <a:rPr lang="de-CH" sz="1900" b="1" dirty="0">
                <a:solidFill>
                  <a:schemeClr val="tx1"/>
                </a:solidFill>
                <a:uFill>
                  <a:solidFill>
                    <a:srgbClr val="4C599A"/>
                  </a:solidFill>
                </a:uFill>
                <a:latin typeface="+mn-lt"/>
                <a:cs typeface="Helvetica"/>
                <a:sym typeface="Helvetica"/>
              </a:rPr>
              <a:t> di </a:t>
            </a:r>
            <a:r>
              <a:rPr lang="de-CH" sz="1900" b="1" dirty="0" err="1">
                <a:solidFill>
                  <a:schemeClr val="tx1"/>
                </a:solidFill>
                <a:uFill>
                  <a:solidFill>
                    <a:srgbClr val="4C599A"/>
                  </a:solidFill>
                </a:uFill>
                <a:latin typeface="+mn-lt"/>
                <a:cs typeface="Helvetica"/>
                <a:sym typeface="Helvetica"/>
              </a:rPr>
              <a:t>discriminazione</a:t>
            </a:r>
            <a:r>
              <a:rPr lang="de-CH" sz="1900" b="1" dirty="0">
                <a:solidFill>
                  <a:schemeClr val="tx1"/>
                </a:solidFill>
                <a:uFill>
                  <a:solidFill>
                    <a:srgbClr val="4C599A"/>
                  </a:solidFill>
                </a:uFill>
                <a:latin typeface="+mn-lt"/>
                <a:cs typeface="Helvetica"/>
                <a:sym typeface="Helvetica"/>
              </a:rPr>
              <a:t> in </a:t>
            </a:r>
            <a:r>
              <a:rPr lang="de-CH" sz="1900" b="1" dirty="0" err="1">
                <a:solidFill>
                  <a:schemeClr val="tx1"/>
                </a:solidFill>
                <a:uFill>
                  <a:solidFill>
                    <a:srgbClr val="4C599A"/>
                  </a:solidFill>
                </a:uFill>
                <a:latin typeface="+mn-lt"/>
                <a:cs typeface="Helvetica"/>
                <a:sym typeface="Helvetica"/>
              </a:rPr>
              <a:t>caso</a:t>
            </a:r>
            <a:r>
              <a:rPr lang="de-CH" sz="1900" b="1" dirty="0">
                <a:solidFill>
                  <a:schemeClr val="tx1"/>
                </a:solidFill>
                <a:uFill>
                  <a:solidFill>
                    <a:srgbClr val="4C599A"/>
                  </a:solidFill>
                </a:uFill>
                <a:latin typeface="+mn-lt"/>
                <a:cs typeface="Helvetica"/>
                <a:sym typeface="Helvetica"/>
              </a:rPr>
              <a:t> di </a:t>
            </a:r>
            <a:r>
              <a:rPr lang="de-CH" sz="1900" b="1" dirty="0" err="1">
                <a:solidFill>
                  <a:schemeClr val="tx1"/>
                </a:solidFill>
                <a:uFill>
                  <a:solidFill>
                    <a:srgbClr val="4C599A"/>
                  </a:solidFill>
                </a:uFill>
                <a:latin typeface="+mn-lt"/>
                <a:cs typeface="Helvetica"/>
                <a:sym typeface="Helvetica"/>
              </a:rPr>
              <a:t>molestie</a:t>
            </a:r>
            <a:r>
              <a:rPr lang="de-CH" sz="1900" b="1" dirty="0">
                <a:solidFill>
                  <a:schemeClr val="tx1"/>
                </a:solidFill>
                <a:uFill>
                  <a:solidFill>
                    <a:srgbClr val="4C599A"/>
                  </a:solidFill>
                </a:uFill>
                <a:latin typeface="+mn-lt"/>
                <a:cs typeface="Helvetica"/>
                <a:sym typeface="Helvetica"/>
              </a:rPr>
              <a:t> </a:t>
            </a:r>
            <a:r>
              <a:rPr lang="de-CH" sz="1900" b="1" dirty="0" err="1">
                <a:solidFill>
                  <a:schemeClr val="tx1"/>
                </a:solidFill>
                <a:uFill>
                  <a:solidFill>
                    <a:srgbClr val="4C599A"/>
                  </a:solidFill>
                </a:uFill>
                <a:latin typeface="+mn-lt"/>
                <a:cs typeface="Helvetica"/>
                <a:sym typeface="Helvetica"/>
              </a:rPr>
              <a:t>sessuali</a:t>
            </a:r>
            <a:r>
              <a:rPr lang="de-CH" sz="1900" b="1" dirty="0">
                <a:solidFill>
                  <a:schemeClr val="tx1"/>
                </a:solidFill>
                <a:uFill>
                  <a:solidFill>
                    <a:srgbClr val="4C599A"/>
                  </a:solidFill>
                </a:uFill>
                <a:latin typeface="+mn-lt"/>
                <a:cs typeface="Helvetica"/>
                <a:sym typeface="Helvetica"/>
              </a:rPr>
              <a:t> (art. 4 </a:t>
            </a:r>
            <a:r>
              <a:rPr lang="de-CH" sz="1900" b="1" dirty="0" err="1">
                <a:solidFill>
                  <a:schemeClr val="tx1"/>
                </a:solidFill>
                <a:uFill>
                  <a:solidFill>
                    <a:srgbClr val="4C599A"/>
                  </a:solidFill>
                </a:uFill>
                <a:latin typeface="+mn-lt"/>
                <a:cs typeface="Helvetica"/>
                <a:sym typeface="Helvetica"/>
              </a:rPr>
              <a:t>Lpar</a:t>
            </a:r>
            <a:r>
              <a:rPr lang="de-CH" sz="1900" b="1" dirty="0">
                <a:solidFill>
                  <a:schemeClr val="tx1"/>
                </a:solidFill>
                <a:uFill>
                  <a:solidFill>
                    <a:srgbClr val="4C599A"/>
                  </a:solidFill>
                </a:uFill>
                <a:latin typeface="+mn-lt"/>
                <a:cs typeface="Helvetica"/>
                <a:sym typeface="Helvetica"/>
              </a:rPr>
              <a:t>)</a:t>
            </a:r>
          </a:p>
          <a:p>
            <a:pPr lvl="0">
              <a:spcBef>
                <a:spcPts val="1200"/>
              </a:spcBef>
              <a:defRPr>
                <a:uFillTx/>
              </a:defRPr>
            </a:pPr>
            <a:r>
              <a:rPr lang="de-CH" sz="1600" b="1" dirty="0">
                <a:solidFill>
                  <a:schemeClr val="tx1"/>
                </a:solidFill>
                <a:uFill>
                  <a:solidFill>
                    <a:srgbClr val="4C599A"/>
                  </a:solidFill>
                </a:uFill>
                <a:latin typeface="+mn-lt"/>
                <a:cs typeface="Helvetica"/>
                <a:sym typeface="Helvetica"/>
              </a:rPr>
              <a:t> </a:t>
            </a:r>
            <a:endParaRPr lang="it-IT" dirty="0">
              <a:solidFill>
                <a:schemeClr val="tx1"/>
              </a:solidFill>
              <a:latin typeface="+mn-lt"/>
              <a:ea typeface="ＭＳ Ｐゴシック" charset="0"/>
              <a:cs typeface="Helvetica"/>
            </a:endParaRPr>
          </a:p>
          <a:p>
            <a:pPr marL="0" indent="0">
              <a:buFont typeface="Arial" charset="0"/>
              <a:buNone/>
            </a:pPr>
            <a:r>
              <a:rPr lang="it-IT" dirty="0">
                <a:solidFill>
                  <a:schemeClr val="tx1"/>
                </a:solidFill>
                <a:latin typeface="+mn-lt"/>
                <a:ea typeface="ＭＳ Ｐゴシック" charset="0"/>
                <a:cs typeface="Helvetica"/>
              </a:rPr>
              <a:t>L</a:t>
            </a:r>
            <a:r>
              <a:rPr lang="ja-JP" altLang="it-IT" dirty="0">
                <a:solidFill>
                  <a:schemeClr val="tx1"/>
                </a:solidFill>
                <a:latin typeface="+mn-lt"/>
                <a:ea typeface="ＭＳ Ｐゴシック" charset="0"/>
                <a:cs typeface="Helvetica"/>
              </a:rPr>
              <a:t>’</a:t>
            </a:r>
            <a:r>
              <a:rPr lang="it-IT" altLang="ja-JP" dirty="0">
                <a:solidFill>
                  <a:schemeClr val="tx1"/>
                </a:solidFill>
                <a:latin typeface="+mn-lt"/>
                <a:ea typeface="ＭＳ Ｐゴシック" charset="0"/>
                <a:cs typeface="Helvetica"/>
              </a:rPr>
              <a:t>art. 4 </a:t>
            </a:r>
            <a:r>
              <a:rPr lang="it-IT" altLang="ja-JP" dirty="0" err="1">
                <a:solidFill>
                  <a:schemeClr val="tx1"/>
                </a:solidFill>
                <a:latin typeface="+mn-lt"/>
                <a:ea typeface="ＭＳ Ｐゴシック" charset="0"/>
                <a:cs typeface="Helvetica"/>
              </a:rPr>
              <a:t>Lpar</a:t>
            </a:r>
            <a:r>
              <a:rPr lang="it-IT" altLang="ja-JP" dirty="0">
                <a:solidFill>
                  <a:schemeClr val="tx1"/>
                </a:solidFill>
                <a:latin typeface="+mn-lt"/>
                <a:ea typeface="ＭＳ Ｐゴシック" charset="0"/>
                <a:cs typeface="Helvetica"/>
              </a:rPr>
              <a:t> specifica che le molestie sessuali sul posto di lavoro costituiscono una discriminazione e che in quanto tali sono inammissibili. </a:t>
            </a:r>
          </a:p>
          <a:p>
            <a:pPr marL="0" indent="0">
              <a:buFont typeface="Arial" charset="0"/>
              <a:buNone/>
            </a:pPr>
            <a:endParaRPr lang="it-IT" altLang="ja-JP" dirty="0">
              <a:solidFill>
                <a:schemeClr val="tx1"/>
              </a:solidFill>
              <a:latin typeface="+mn-lt"/>
              <a:ea typeface="ＭＳ Ｐゴシック" charset="0"/>
              <a:cs typeface="Helvetica"/>
            </a:endParaRPr>
          </a:p>
          <a:p>
            <a:pPr marL="0" indent="0">
              <a:buFont typeface="Arial" charset="0"/>
              <a:buNone/>
            </a:pPr>
            <a:r>
              <a:rPr lang="it-IT" altLang="ja-JP" dirty="0">
                <a:solidFill>
                  <a:schemeClr val="tx1"/>
                </a:solidFill>
                <a:latin typeface="+mn-lt"/>
                <a:ea typeface="ＭＳ Ｐゴシック" charset="0"/>
                <a:cs typeface="Helvetica"/>
              </a:rPr>
              <a:t>Costituiscono molestie sessuali:</a:t>
            </a:r>
          </a:p>
          <a:p>
            <a:pPr marL="285750" indent="-285750">
              <a:buFont typeface="Arial" panose="020B0604020202020204" pitchFamily="34" charset="0"/>
              <a:buChar char="•"/>
            </a:pPr>
            <a:r>
              <a:rPr lang="it-IT" altLang="ja-JP" dirty="0">
                <a:solidFill>
                  <a:schemeClr val="tx1"/>
                </a:solidFill>
                <a:latin typeface="+mn-lt"/>
                <a:ea typeface="ＭＳ Ｐゴシック" charset="0"/>
                <a:cs typeface="Helvetica"/>
              </a:rPr>
              <a:t>proposte sessiste, oscene, volgari;</a:t>
            </a:r>
          </a:p>
          <a:p>
            <a:pPr marL="285750" indent="-285750">
              <a:buFont typeface="Arial" panose="020B0604020202020204" pitchFamily="34" charset="0"/>
              <a:buChar char="•"/>
            </a:pPr>
            <a:r>
              <a:rPr lang="it-IT" altLang="ja-JP" dirty="0">
                <a:solidFill>
                  <a:schemeClr val="tx1"/>
                </a:solidFill>
                <a:latin typeface="+mn-lt"/>
                <a:ea typeface="ＭＳ Ｐゴシック" charset="0"/>
                <a:cs typeface="Helvetica"/>
              </a:rPr>
              <a:t>contatti fisici indesiderati;</a:t>
            </a:r>
          </a:p>
          <a:p>
            <a:pPr marL="285750" indent="-285750">
              <a:buFont typeface="Arial" panose="020B0604020202020204" pitchFamily="34" charset="0"/>
              <a:buChar char="•"/>
            </a:pPr>
            <a:r>
              <a:rPr lang="it-IT" altLang="ja-JP" dirty="0">
                <a:solidFill>
                  <a:schemeClr val="tx1"/>
                </a:solidFill>
                <a:latin typeface="+mn-lt"/>
                <a:ea typeface="ＭＳ Ｐゴシック" charset="0"/>
                <a:cs typeface="Helvetica"/>
              </a:rPr>
              <a:t>avances accompagnate da promesse o minacce;</a:t>
            </a:r>
          </a:p>
          <a:p>
            <a:pPr marL="285750" indent="-285750">
              <a:buFont typeface="Arial" panose="020B0604020202020204" pitchFamily="34" charset="0"/>
              <a:buChar char="•"/>
            </a:pPr>
            <a:r>
              <a:rPr lang="it-IT" altLang="ja-JP" dirty="0">
                <a:solidFill>
                  <a:schemeClr val="tx1"/>
                </a:solidFill>
                <a:latin typeface="+mn-lt"/>
                <a:ea typeface="ＭＳ Ｐゴシック" charset="0"/>
                <a:cs typeface="Helvetica"/>
              </a:rPr>
              <a:t>battute sessiste;</a:t>
            </a:r>
          </a:p>
          <a:p>
            <a:pPr marL="285750" indent="-285750">
              <a:buFont typeface="Arial" panose="020B0604020202020204" pitchFamily="34" charset="0"/>
              <a:buChar char="•"/>
            </a:pPr>
            <a:r>
              <a:rPr lang="it-IT" altLang="ja-JP" dirty="0">
                <a:solidFill>
                  <a:schemeClr val="tx1"/>
                </a:solidFill>
                <a:latin typeface="+mn-lt"/>
                <a:ea typeface="ＭＳ Ｐゴシック" charset="0"/>
                <a:cs typeface="Helvetica"/>
              </a:rPr>
              <a:t>fischi, sguardi sostenuti ed eloquenti;</a:t>
            </a:r>
          </a:p>
          <a:p>
            <a:pPr marL="285750" indent="-285750">
              <a:buFont typeface="Arial" panose="020B0604020202020204" pitchFamily="34" charset="0"/>
              <a:buChar char="•"/>
            </a:pPr>
            <a:r>
              <a:rPr lang="it-IT" altLang="ja-JP" dirty="0">
                <a:solidFill>
                  <a:schemeClr val="tx1"/>
                </a:solidFill>
                <a:latin typeface="+mn-lt"/>
                <a:ea typeface="ＭＳ Ｐゴシック" charset="0"/>
                <a:cs typeface="Helvetica"/>
              </a:rPr>
              <a:t>esposizione di materiale pornografico o erotico negli spazi di lavoro. </a:t>
            </a:r>
          </a:p>
          <a:p>
            <a:pPr marL="0" indent="0">
              <a:buFont typeface="Arial" charset="0"/>
              <a:buNone/>
            </a:pPr>
            <a:r>
              <a:rPr lang="it-IT" sz="1600" dirty="0"/>
              <a:t>
</a:t>
            </a:r>
            <a:endParaRPr sz="1600" dirty="0">
              <a:solidFill>
                <a:srgbClr val="4C599A"/>
              </a:solidFill>
              <a:uFill>
                <a:solidFill>
                  <a:srgbClr val="4C599A"/>
                </a:solidFill>
              </a:uFill>
              <a:latin typeface="+mj-lt"/>
              <a:ea typeface="+mj-ea"/>
              <a:cs typeface="+mj-cs"/>
              <a:sym typeface="Helvetica"/>
            </a:endParaRPr>
          </a:p>
        </p:txBody>
      </p:sp>
    </p:spTree>
    <p:extLst>
      <p:ext uri="{BB962C8B-B14F-4D97-AF65-F5344CB8AC3E}">
        <p14:creationId xmlns:p14="http://schemas.microsoft.com/office/powerpoint/2010/main" val="323391083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ea typeface="+mj-ea"/>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17</a:t>
            </a:fld>
            <a:endParaRPr lang="it-IT"/>
          </a:p>
        </p:txBody>
      </p:sp>
      <p:sp>
        <p:nvSpPr>
          <p:cNvPr id="67" name="Shape 67"/>
          <p:cNvSpPr/>
          <p:nvPr/>
        </p:nvSpPr>
        <p:spPr>
          <a:xfrm>
            <a:off x="546100" y="14986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pPr lvl="0">
              <a:spcBef>
                <a:spcPts val="600"/>
              </a:spcBef>
              <a:defRPr>
                <a:uFillTx/>
              </a:defRPr>
            </a:pPr>
            <a:endParaRPr sz="2800" dirty="0">
              <a:uFill>
                <a:solidFill/>
              </a:uFill>
            </a:endParaRPr>
          </a:p>
          <a:p>
            <a:pPr lvl="0">
              <a:spcBef>
                <a:spcPts val="1200"/>
              </a:spcBef>
              <a:defRPr>
                <a:uFillTx/>
              </a:defRPr>
            </a:pPr>
            <a:r>
              <a:rPr lang="de-CH" sz="1600" b="1" dirty="0">
                <a:solidFill>
                  <a:schemeClr val="tx1"/>
                </a:solidFill>
                <a:uFill>
                  <a:solidFill>
                    <a:srgbClr val="4C599A"/>
                  </a:solidFill>
                </a:uFill>
                <a:latin typeface="+mn-lt"/>
                <a:cs typeface="Helvetica"/>
                <a:sym typeface="Helvetica"/>
              </a:rPr>
              <a:t> </a:t>
            </a:r>
          </a:p>
          <a:p>
            <a:pPr marL="0" indent="0">
              <a:buFont typeface="Arial" charset="0"/>
              <a:buNone/>
            </a:pPr>
            <a:r>
              <a:rPr lang="it-IT" altLang="ja-JP" dirty="0">
                <a:solidFill>
                  <a:schemeClr val="tx1"/>
                </a:solidFill>
                <a:latin typeface="+mn-lt"/>
                <a:ea typeface="ＭＳ Ｐゴシック" charset="0"/>
                <a:cs typeface="Helvetica"/>
              </a:rPr>
              <a:t>E’ rilevante il modo in cui un determinato comportamento viene percepito dalla vittima non l’intenzione della persona che commette la molestia. </a:t>
            </a:r>
          </a:p>
          <a:p>
            <a:pPr marL="0" indent="0">
              <a:buFont typeface="Arial" charset="0"/>
              <a:buNone/>
            </a:pPr>
            <a:endParaRPr lang="it-IT" altLang="ja-JP" dirty="0">
              <a:solidFill>
                <a:schemeClr val="tx1"/>
              </a:solidFill>
              <a:latin typeface="+mn-lt"/>
              <a:ea typeface="ＭＳ Ｐゴシック" charset="0"/>
              <a:cs typeface="Helvetica"/>
            </a:endParaRPr>
          </a:p>
          <a:p>
            <a:pPr marL="0" indent="0">
              <a:buFont typeface="Arial" charset="0"/>
              <a:buNone/>
            </a:pPr>
            <a:r>
              <a:rPr lang="it-IT" altLang="ja-JP" dirty="0">
                <a:solidFill>
                  <a:schemeClr val="tx1"/>
                </a:solidFill>
                <a:latin typeface="+mn-lt"/>
                <a:ea typeface="ＭＳ Ｐゴシック" charset="0"/>
                <a:cs typeface="Helvetica"/>
              </a:rPr>
              <a:t>La vittima può agire :</a:t>
            </a:r>
          </a:p>
          <a:p>
            <a:pPr marL="0" indent="0">
              <a:buFont typeface="Arial" charset="0"/>
              <a:buNone/>
            </a:pPr>
            <a:endParaRPr lang="it-IT" altLang="ja-JP" dirty="0">
              <a:solidFill>
                <a:schemeClr val="tx1"/>
              </a:solidFill>
              <a:latin typeface="+mn-lt"/>
              <a:ea typeface="ＭＳ Ｐゴシック" charset="0"/>
              <a:cs typeface="Helvetica"/>
            </a:endParaRPr>
          </a:p>
          <a:p>
            <a:pPr marL="285750" indent="-285750">
              <a:buFontTx/>
              <a:buChar char="-"/>
            </a:pPr>
            <a:r>
              <a:rPr lang="it-IT" altLang="ja-JP" dirty="0">
                <a:solidFill>
                  <a:schemeClr val="tx1"/>
                </a:solidFill>
                <a:latin typeface="+mn-lt"/>
                <a:ea typeface="ＭＳ Ｐゴシック" charset="0"/>
                <a:cs typeface="Helvetica"/>
              </a:rPr>
              <a:t>contro il datore di lavoro	  	</a:t>
            </a:r>
            <a:r>
              <a:rPr lang="it-IT" altLang="ja-JP" dirty="0">
                <a:solidFill>
                  <a:schemeClr val="tx1"/>
                </a:solidFill>
                <a:latin typeface="+mn-lt"/>
                <a:ea typeface="ＭＳ Ｐゴシック" charset="0"/>
                <a:cs typeface="Helvetica"/>
                <a:sym typeface="Wingdings" pitchFamily="2" charset="2"/>
              </a:rPr>
              <a:t> 	</a:t>
            </a:r>
            <a:r>
              <a:rPr lang="it-IT" altLang="ja-JP" dirty="0" err="1">
                <a:solidFill>
                  <a:schemeClr val="tx1"/>
                </a:solidFill>
                <a:latin typeface="+mn-lt"/>
                <a:ea typeface="ＭＳ Ｐゴシック" charset="0"/>
                <a:cs typeface="Helvetica"/>
                <a:sym typeface="Wingdings" pitchFamily="2" charset="2"/>
              </a:rPr>
              <a:t>Lpar</a:t>
            </a:r>
            <a:endParaRPr lang="it-IT" altLang="ja-JP" dirty="0">
              <a:solidFill>
                <a:schemeClr val="tx1"/>
              </a:solidFill>
              <a:latin typeface="+mn-lt"/>
              <a:ea typeface="ＭＳ Ｐゴシック" charset="0"/>
              <a:cs typeface="Helvetica"/>
              <a:sym typeface="Wingdings" pitchFamily="2" charset="2"/>
            </a:endParaRPr>
          </a:p>
          <a:p>
            <a:pPr marL="285750" indent="-285750">
              <a:buFontTx/>
              <a:buChar char="-"/>
            </a:pPr>
            <a:r>
              <a:rPr lang="it-IT" altLang="ja-JP" dirty="0">
                <a:solidFill>
                  <a:schemeClr val="tx1"/>
                </a:solidFill>
                <a:latin typeface="+mn-lt"/>
                <a:ea typeface="ＭＳ Ｐゴシック" charset="0"/>
                <a:cs typeface="Helvetica"/>
                <a:sym typeface="Wingdings" pitchFamily="2" charset="2"/>
              </a:rPr>
              <a:t>contro l’autore della molestia  	diritto civile o penale</a:t>
            </a:r>
            <a:endParaRPr lang="it-IT" altLang="ja-JP" dirty="0">
              <a:solidFill>
                <a:schemeClr val="tx1"/>
              </a:solidFill>
              <a:latin typeface="+mn-lt"/>
              <a:ea typeface="ＭＳ Ｐゴシック" charset="0"/>
              <a:cs typeface="Helvetica"/>
            </a:endParaRPr>
          </a:p>
          <a:p>
            <a:pPr marL="0" indent="0">
              <a:buFont typeface="Arial" charset="0"/>
              <a:buNone/>
            </a:pPr>
            <a:endParaRPr lang="it-IT" altLang="ja-JP" dirty="0">
              <a:solidFill>
                <a:schemeClr val="tx1"/>
              </a:solidFill>
              <a:latin typeface="+mn-lt"/>
              <a:ea typeface="ＭＳ Ｐゴシック" charset="0"/>
              <a:cs typeface="Helvetica"/>
            </a:endParaRPr>
          </a:p>
          <a:p>
            <a:pPr marL="0" indent="0">
              <a:buFont typeface="Arial" charset="0"/>
              <a:buNone/>
            </a:pPr>
            <a:endParaRPr lang="it-IT" altLang="ja-JP" dirty="0">
              <a:solidFill>
                <a:schemeClr val="tx1"/>
              </a:solidFill>
              <a:latin typeface="+mn-lt"/>
              <a:ea typeface="ＭＳ Ｐゴシック" charset="0"/>
              <a:cs typeface="Helvetica"/>
            </a:endParaRPr>
          </a:p>
          <a:p>
            <a:pPr marL="0" indent="0">
              <a:buFont typeface="Arial" charset="0"/>
              <a:buNone/>
            </a:pPr>
            <a:endParaRPr lang="it-IT" altLang="ja-JP" dirty="0">
              <a:solidFill>
                <a:schemeClr val="tx1"/>
              </a:solidFill>
              <a:latin typeface="+mn-lt"/>
              <a:ea typeface="ＭＳ Ｐゴシック" charset="0"/>
              <a:cs typeface="Helvetica"/>
            </a:endParaRPr>
          </a:p>
        </p:txBody>
      </p:sp>
    </p:spTree>
    <p:extLst>
      <p:ext uri="{BB962C8B-B14F-4D97-AF65-F5344CB8AC3E}">
        <p14:creationId xmlns:p14="http://schemas.microsoft.com/office/powerpoint/2010/main" val="58617135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ea typeface="+mj-ea"/>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18</a:t>
            </a:fld>
            <a:endParaRPr lang="it-IT"/>
          </a:p>
        </p:txBody>
      </p:sp>
      <p:sp>
        <p:nvSpPr>
          <p:cNvPr id="67" name="Shape 67"/>
          <p:cNvSpPr/>
          <p:nvPr/>
        </p:nvSpPr>
        <p:spPr>
          <a:xfrm>
            <a:off x="546100" y="14986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lnSpcReduction="10000"/>
          </a:bodyPr>
          <a:lstStyle/>
          <a:p>
            <a:pPr lvl="0">
              <a:spcBef>
                <a:spcPts val="600"/>
              </a:spcBef>
              <a:defRPr>
                <a:uFillTx/>
              </a:defRPr>
            </a:pPr>
            <a:endParaRPr sz="2800" dirty="0">
              <a:uFill>
                <a:solidFill/>
              </a:uFill>
            </a:endParaRPr>
          </a:p>
          <a:p>
            <a:pPr lvl="0">
              <a:spcBef>
                <a:spcPts val="1200"/>
              </a:spcBef>
              <a:defRPr>
                <a:uFillTx/>
              </a:defRPr>
            </a:pPr>
            <a:r>
              <a:rPr lang="de-CH" sz="1600" b="1" dirty="0">
                <a:solidFill>
                  <a:schemeClr val="tx1"/>
                </a:solidFill>
                <a:uFill>
                  <a:solidFill>
                    <a:srgbClr val="4C599A"/>
                  </a:solidFill>
                </a:uFill>
                <a:latin typeface="+mn-lt"/>
                <a:cs typeface="Helvetica"/>
                <a:sym typeface="Helvetica"/>
              </a:rPr>
              <a:t> </a:t>
            </a:r>
          </a:p>
          <a:p>
            <a:pPr marL="0" indent="0">
              <a:buFont typeface="Arial" charset="0"/>
              <a:buNone/>
            </a:pPr>
            <a:endParaRPr lang="it-IT" altLang="ja-JP" dirty="0">
              <a:solidFill>
                <a:schemeClr val="tx1"/>
              </a:solidFill>
              <a:latin typeface="+mn-lt"/>
              <a:ea typeface="ＭＳ Ｐゴシック" charset="0"/>
              <a:cs typeface="Helvetica"/>
            </a:endParaRPr>
          </a:p>
          <a:p>
            <a:pPr marL="0" indent="0">
              <a:buFont typeface="Arial" charset="0"/>
              <a:buNone/>
            </a:pPr>
            <a:r>
              <a:rPr lang="it-IT" altLang="ja-JP" dirty="0">
                <a:solidFill>
                  <a:schemeClr val="tx1"/>
                </a:solidFill>
                <a:latin typeface="+mn-lt"/>
                <a:ea typeface="ＭＳ Ｐゴシック" charset="0"/>
                <a:cs typeface="Helvetica"/>
              </a:rPr>
              <a:t>Se il datore di lavoro non ha preso le misure necessarie per evitare le molestie sessuali  (per es. Regolamento), la vittima </a:t>
            </a:r>
            <a:r>
              <a:rPr lang="it-IT" altLang="ja-JP" dirty="0" err="1">
                <a:solidFill>
                  <a:schemeClr val="tx1"/>
                </a:solidFill>
                <a:latin typeface="+mn-lt"/>
                <a:ea typeface="ＭＳ Ｐゴシック" charset="0"/>
                <a:cs typeface="Helvetica"/>
              </a:rPr>
              <a:t>pu</a:t>
            </a:r>
            <a:r>
              <a:rPr lang="de-CH" altLang="ja-JP" dirty="0" err="1">
                <a:solidFill>
                  <a:schemeClr val="tx1"/>
                </a:solidFill>
                <a:latin typeface="+mn-lt"/>
                <a:ea typeface="ＭＳ Ｐゴシック" charset="0"/>
                <a:cs typeface="Helvetica"/>
              </a:rPr>
              <a:t>ò</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procedere</a:t>
            </a:r>
            <a:r>
              <a:rPr lang="de-CH" altLang="ja-JP" dirty="0">
                <a:solidFill>
                  <a:schemeClr val="tx1"/>
                </a:solidFill>
                <a:latin typeface="+mn-lt"/>
                <a:ea typeface="ＭＳ Ｐゴシック" charset="0"/>
                <a:cs typeface="Helvetica"/>
              </a:rPr>
              <a:t> legalmente </a:t>
            </a:r>
            <a:r>
              <a:rPr lang="de-CH" altLang="ja-JP" dirty="0" err="1">
                <a:solidFill>
                  <a:schemeClr val="tx1"/>
                </a:solidFill>
                <a:latin typeface="+mn-lt"/>
                <a:ea typeface="ＭＳ Ｐゴシック" charset="0"/>
                <a:cs typeface="Helvetica"/>
              </a:rPr>
              <a:t>contro</a:t>
            </a:r>
            <a:r>
              <a:rPr lang="de-CH" altLang="ja-JP" dirty="0">
                <a:solidFill>
                  <a:schemeClr val="tx1"/>
                </a:solidFill>
                <a:latin typeface="+mn-lt"/>
                <a:ea typeface="ＭＳ Ｐゴシック" charset="0"/>
                <a:cs typeface="Helvetica"/>
              </a:rPr>
              <a:t> di </a:t>
            </a:r>
            <a:r>
              <a:rPr lang="de-CH" altLang="ja-JP" dirty="0" err="1">
                <a:solidFill>
                  <a:schemeClr val="tx1"/>
                </a:solidFill>
                <a:latin typeface="+mn-lt"/>
                <a:ea typeface="ＭＳ Ｐゴシック" charset="0"/>
                <a:cs typeface="Helvetica"/>
              </a:rPr>
              <a:t>lui</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e</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chiedere</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il</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versamento</a:t>
            </a:r>
            <a:r>
              <a:rPr lang="de-CH" altLang="ja-JP" dirty="0">
                <a:solidFill>
                  <a:schemeClr val="tx1"/>
                </a:solidFill>
                <a:latin typeface="+mn-lt"/>
                <a:ea typeface="ＭＳ Ｐゴシック" charset="0"/>
                <a:cs typeface="Helvetica"/>
              </a:rPr>
              <a:t> di </a:t>
            </a:r>
            <a:r>
              <a:rPr lang="de-CH" altLang="ja-JP" dirty="0" err="1">
                <a:solidFill>
                  <a:schemeClr val="tx1"/>
                </a:solidFill>
                <a:latin typeface="+mn-lt"/>
                <a:ea typeface="ＭＳ Ｐゴシック" charset="0"/>
                <a:cs typeface="Helvetica"/>
              </a:rPr>
              <a:t>un’</a:t>
            </a:r>
            <a:r>
              <a:rPr lang="de-CH" altLang="ja-JP" u="sng" dirty="0" err="1">
                <a:solidFill>
                  <a:schemeClr val="tx1"/>
                </a:solidFill>
                <a:latin typeface="+mn-lt"/>
                <a:ea typeface="ＭＳ Ｐゴシック" charset="0"/>
                <a:cs typeface="Helvetica"/>
              </a:rPr>
              <a:t>indennità</a:t>
            </a:r>
            <a:r>
              <a:rPr lang="de-CH" altLang="ja-JP" u="sng"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speciale</a:t>
            </a:r>
            <a:r>
              <a:rPr lang="de-CH" altLang="ja-JP" dirty="0">
                <a:solidFill>
                  <a:schemeClr val="tx1"/>
                </a:solidFill>
                <a:latin typeface="+mn-lt"/>
                <a:ea typeface="ＭＳ Ｐゴシック" charset="0"/>
                <a:cs typeface="Helvetica"/>
              </a:rPr>
              <a:t> a </a:t>
            </a:r>
            <a:r>
              <a:rPr lang="de-CH" altLang="ja-JP" dirty="0" err="1">
                <a:solidFill>
                  <a:schemeClr val="tx1"/>
                </a:solidFill>
                <a:latin typeface="+mn-lt"/>
                <a:ea typeface="ＭＳ Ｐゴシック" charset="0"/>
                <a:cs typeface="Helvetica"/>
              </a:rPr>
              <a:t>titolo</a:t>
            </a:r>
            <a:r>
              <a:rPr lang="de-CH" altLang="ja-JP" dirty="0">
                <a:solidFill>
                  <a:schemeClr val="tx1"/>
                </a:solidFill>
                <a:latin typeface="+mn-lt"/>
                <a:ea typeface="ＭＳ Ｐゴシック" charset="0"/>
                <a:cs typeface="Helvetica"/>
              </a:rPr>
              <a:t> di </a:t>
            </a:r>
            <a:r>
              <a:rPr lang="de-CH" altLang="ja-JP" dirty="0" err="1">
                <a:solidFill>
                  <a:schemeClr val="tx1"/>
                </a:solidFill>
                <a:latin typeface="+mn-lt"/>
                <a:ea typeface="ＭＳ Ｐゴシック" charset="0"/>
                <a:cs typeface="Helvetica"/>
              </a:rPr>
              <a:t>sanzione</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nei</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confronti</a:t>
            </a:r>
            <a:r>
              <a:rPr lang="de-CH" altLang="ja-JP" dirty="0">
                <a:solidFill>
                  <a:schemeClr val="tx1"/>
                </a:solidFill>
                <a:latin typeface="+mn-lt"/>
                <a:ea typeface="ＭＳ Ｐゴシック" charset="0"/>
                <a:cs typeface="Helvetica"/>
              </a:rPr>
              <a:t> del </a:t>
            </a:r>
            <a:r>
              <a:rPr lang="de-CH" altLang="ja-JP" dirty="0" err="1">
                <a:solidFill>
                  <a:schemeClr val="tx1"/>
                </a:solidFill>
                <a:latin typeface="+mn-lt"/>
                <a:ea typeface="ＭＳ Ｐゴシック" charset="0"/>
                <a:cs typeface="Helvetica"/>
              </a:rPr>
              <a:t>datore</a:t>
            </a:r>
            <a:r>
              <a:rPr lang="de-CH" altLang="ja-JP" dirty="0">
                <a:solidFill>
                  <a:schemeClr val="tx1"/>
                </a:solidFill>
                <a:latin typeface="+mn-lt"/>
                <a:ea typeface="ＭＳ Ｐゴシック" charset="0"/>
                <a:cs typeface="Helvetica"/>
              </a:rPr>
              <a:t> di </a:t>
            </a:r>
            <a:r>
              <a:rPr lang="de-CH" altLang="ja-JP" dirty="0" err="1">
                <a:solidFill>
                  <a:schemeClr val="tx1"/>
                </a:solidFill>
                <a:latin typeface="+mn-lt"/>
                <a:ea typeface="ＭＳ Ｐゴシック" charset="0"/>
                <a:cs typeface="Helvetica"/>
              </a:rPr>
              <a:t>lavoro</a:t>
            </a:r>
            <a:r>
              <a:rPr lang="de-CH" altLang="ja-JP" dirty="0">
                <a:solidFill>
                  <a:schemeClr val="tx1"/>
                </a:solidFill>
                <a:latin typeface="+mn-lt"/>
                <a:ea typeface="ＭＳ Ｐゴシック" charset="0"/>
                <a:cs typeface="Helvetica"/>
              </a:rPr>
              <a:t> (art. 5 </a:t>
            </a:r>
            <a:r>
              <a:rPr lang="de-CH" altLang="ja-JP" dirty="0" err="1">
                <a:solidFill>
                  <a:schemeClr val="tx1"/>
                </a:solidFill>
                <a:latin typeface="+mn-lt"/>
                <a:ea typeface="ＭＳ Ｐゴシック" charset="0"/>
                <a:cs typeface="Helvetica"/>
              </a:rPr>
              <a:t>cpv</a:t>
            </a:r>
            <a:r>
              <a:rPr lang="de-CH" altLang="ja-JP" dirty="0">
                <a:solidFill>
                  <a:schemeClr val="tx1"/>
                </a:solidFill>
                <a:latin typeface="+mn-lt"/>
                <a:ea typeface="ＭＳ Ｐゴシック" charset="0"/>
                <a:cs typeface="Helvetica"/>
              </a:rPr>
              <a:t>. 3 </a:t>
            </a:r>
            <a:r>
              <a:rPr lang="de-CH" altLang="ja-JP" dirty="0" err="1">
                <a:solidFill>
                  <a:schemeClr val="tx1"/>
                </a:solidFill>
                <a:latin typeface="+mn-lt"/>
                <a:ea typeface="ＭＳ Ｐゴシック" charset="0"/>
                <a:cs typeface="Helvetica"/>
              </a:rPr>
              <a:t>Lpar</a:t>
            </a:r>
            <a:r>
              <a:rPr lang="de-CH" altLang="ja-JP" dirty="0">
                <a:solidFill>
                  <a:schemeClr val="tx1"/>
                </a:solidFill>
                <a:latin typeface="+mn-lt"/>
                <a:ea typeface="ＭＳ Ｐゴシック" charset="0"/>
                <a:cs typeface="Helvetica"/>
              </a:rPr>
              <a:t>). </a:t>
            </a:r>
          </a:p>
          <a:p>
            <a:pPr marL="0" indent="0">
              <a:buFont typeface="Arial" charset="0"/>
              <a:buNone/>
            </a:pPr>
            <a:endParaRPr lang="de-CH" altLang="ja-JP" dirty="0">
              <a:solidFill>
                <a:schemeClr val="tx1"/>
              </a:solidFill>
              <a:latin typeface="+mn-lt"/>
              <a:ea typeface="ＭＳ Ｐゴシック" charset="0"/>
              <a:cs typeface="Helvetica"/>
            </a:endParaRPr>
          </a:p>
          <a:p>
            <a:pPr marL="0" indent="0">
              <a:buFont typeface="Arial" charset="0"/>
              <a:buNone/>
            </a:pPr>
            <a:r>
              <a:rPr lang="de-CH" altLang="ja-JP" dirty="0">
                <a:solidFill>
                  <a:schemeClr val="tx1"/>
                </a:solidFill>
                <a:latin typeface="+mn-lt"/>
                <a:ea typeface="ＭＳ Ｐゴシック" charset="0"/>
                <a:cs typeface="Helvetica"/>
              </a:rPr>
              <a:t>Tale </a:t>
            </a:r>
            <a:r>
              <a:rPr lang="de-CH" altLang="ja-JP" dirty="0" err="1">
                <a:solidFill>
                  <a:schemeClr val="tx1"/>
                </a:solidFill>
                <a:latin typeface="+mn-lt"/>
                <a:ea typeface="ＭＳ Ｐゴシック" charset="0"/>
                <a:cs typeface="Helvetica"/>
              </a:rPr>
              <a:t>indennità</a:t>
            </a:r>
            <a:r>
              <a:rPr lang="de-CH" altLang="ja-JP" dirty="0">
                <a:solidFill>
                  <a:schemeClr val="tx1"/>
                </a:solidFill>
                <a:latin typeface="+mn-lt"/>
                <a:ea typeface="ＭＳ Ｐゴシック" charset="0"/>
                <a:cs typeface="Helvetica"/>
              </a:rPr>
              <a:t> si </a:t>
            </a:r>
            <a:r>
              <a:rPr lang="de-CH" altLang="ja-JP" dirty="0" err="1">
                <a:solidFill>
                  <a:schemeClr val="tx1"/>
                </a:solidFill>
                <a:latin typeface="+mn-lt"/>
                <a:ea typeface="ＭＳ Ｐゴシック" charset="0"/>
                <a:cs typeface="Helvetica"/>
              </a:rPr>
              <a:t>cumula</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con</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quella</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relativa</a:t>
            </a:r>
            <a:r>
              <a:rPr lang="de-CH" altLang="ja-JP" dirty="0">
                <a:solidFill>
                  <a:schemeClr val="tx1"/>
                </a:solidFill>
                <a:latin typeface="+mn-lt"/>
                <a:ea typeface="ＭＳ Ｐゴシック" charset="0"/>
                <a:cs typeface="Helvetica"/>
              </a:rPr>
              <a:t> ad </a:t>
            </a:r>
            <a:r>
              <a:rPr lang="de-CH" altLang="ja-JP" dirty="0" err="1">
                <a:solidFill>
                  <a:schemeClr val="tx1"/>
                </a:solidFill>
                <a:latin typeface="+mn-lt"/>
                <a:ea typeface="ＭＳ Ｐゴシック" charset="0"/>
                <a:cs typeface="Helvetica"/>
              </a:rPr>
              <a:t>un</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licenziamento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discriminatorio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secondo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l’art</a:t>
            </a:r>
            <a:r>
              <a:rPr lang="de-CH" altLang="ja-JP" dirty="0">
                <a:solidFill>
                  <a:schemeClr val="tx1"/>
                </a:solidFill>
                <a:latin typeface="+mn-lt"/>
                <a:ea typeface="ＭＳ Ｐゴシック" charset="0"/>
                <a:cs typeface="Helvetica"/>
              </a:rPr>
              <a:t>. 5 </a:t>
            </a:r>
            <a:r>
              <a:rPr lang="de-CH" altLang="ja-JP" dirty="0" err="1">
                <a:solidFill>
                  <a:schemeClr val="tx1"/>
                </a:solidFill>
                <a:latin typeface="+mn-lt"/>
                <a:ea typeface="ＭＳ Ｐゴシック" charset="0"/>
                <a:cs typeface="Helvetica"/>
              </a:rPr>
              <a:t>cpv</a:t>
            </a:r>
            <a:r>
              <a:rPr lang="de-CH" altLang="ja-JP" dirty="0">
                <a:solidFill>
                  <a:schemeClr val="tx1"/>
                </a:solidFill>
                <a:latin typeface="+mn-lt"/>
                <a:ea typeface="ＭＳ Ｐゴシック" charset="0"/>
                <a:cs typeface="Helvetica"/>
              </a:rPr>
              <a:t>. 2 </a:t>
            </a:r>
            <a:r>
              <a:rPr lang="de-CH" altLang="ja-JP" dirty="0" err="1">
                <a:solidFill>
                  <a:schemeClr val="tx1"/>
                </a:solidFill>
                <a:latin typeface="+mn-lt"/>
                <a:ea typeface="ＭＳ Ｐゴシック" charset="0"/>
                <a:cs typeface="Helvetica"/>
              </a:rPr>
              <a:t>Lpar</a:t>
            </a:r>
            <a:r>
              <a:rPr lang="de-CH" altLang="ja-JP" dirty="0">
                <a:solidFill>
                  <a:schemeClr val="tx1"/>
                </a:solidFill>
                <a:latin typeface="+mn-lt"/>
                <a:ea typeface="ＭＳ Ｐゴシック" charset="0"/>
                <a:cs typeface="Helvetica"/>
              </a:rPr>
              <a:t>, a </a:t>
            </a:r>
            <a:r>
              <a:rPr lang="de-CH" altLang="ja-JP" dirty="0" err="1">
                <a:solidFill>
                  <a:schemeClr val="tx1"/>
                </a:solidFill>
                <a:latin typeface="+mn-lt"/>
                <a:ea typeface="ＭＳ Ｐゴシック" charset="0"/>
                <a:cs typeface="Helvetica"/>
              </a:rPr>
              <a:t>quella</a:t>
            </a:r>
            <a:r>
              <a:rPr lang="de-CH" altLang="ja-JP" dirty="0">
                <a:solidFill>
                  <a:schemeClr val="tx1"/>
                </a:solidFill>
                <a:latin typeface="+mn-lt"/>
                <a:ea typeface="ＭＳ Ｐゴシック" charset="0"/>
                <a:cs typeface="Helvetica"/>
              </a:rPr>
              <a:t> di </a:t>
            </a:r>
            <a:r>
              <a:rPr lang="de-CH" altLang="ja-JP" dirty="0" err="1">
                <a:solidFill>
                  <a:schemeClr val="tx1"/>
                </a:solidFill>
                <a:latin typeface="+mn-lt"/>
                <a:ea typeface="ＭＳ Ｐゴシック" charset="0"/>
                <a:cs typeface="Helvetica"/>
              </a:rPr>
              <a:t>licenziamento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abusivo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secondo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l’art</a:t>
            </a:r>
            <a:r>
              <a:rPr lang="de-CH" altLang="ja-JP" dirty="0">
                <a:solidFill>
                  <a:schemeClr val="tx1"/>
                </a:solidFill>
                <a:latin typeface="+mn-lt"/>
                <a:ea typeface="ＭＳ Ｐゴシック" charset="0"/>
                <a:cs typeface="Helvetica"/>
              </a:rPr>
              <a:t>. 336 CO, di </a:t>
            </a:r>
            <a:r>
              <a:rPr lang="de-CH" altLang="ja-JP" dirty="0" err="1">
                <a:solidFill>
                  <a:schemeClr val="tx1"/>
                </a:solidFill>
                <a:latin typeface="+mn-lt"/>
                <a:ea typeface="ＭＳ Ｐゴシック" charset="0"/>
                <a:cs typeface="Helvetica"/>
              </a:rPr>
              <a:t>licenziamento</a:t>
            </a:r>
            <a:r>
              <a:rPr lang="de-CH" altLang="ja-JP" dirty="0">
                <a:solidFill>
                  <a:schemeClr val="tx1"/>
                </a:solidFill>
                <a:latin typeface="+mn-lt"/>
                <a:ea typeface="ＭＳ Ｐゴシック" charset="0"/>
                <a:cs typeface="Helvetica"/>
              </a:rPr>
              <a:t> per </a:t>
            </a:r>
            <a:r>
              <a:rPr lang="de-CH" altLang="ja-JP" dirty="0" err="1">
                <a:solidFill>
                  <a:schemeClr val="tx1"/>
                </a:solidFill>
                <a:latin typeface="+mn-lt"/>
                <a:ea typeface="ＭＳ Ｐゴシック" charset="0"/>
                <a:cs typeface="Helvetica"/>
              </a:rPr>
              <a:t>ritorsione</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secondo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l’art</a:t>
            </a:r>
            <a:r>
              <a:rPr lang="de-CH" altLang="ja-JP" dirty="0">
                <a:solidFill>
                  <a:schemeClr val="tx1"/>
                </a:solidFill>
                <a:latin typeface="+mn-lt"/>
                <a:ea typeface="ＭＳ Ｐゴシック" charset="0"/>
                <a:cs typeface="Helvetica"/>
              </a:rPr>
              <a:t>. 10 </a:t>
            </a:r>
            <a:r>
              <a:rPr lang="de-CH" altLang="ja-JP" dirty="0" err="1">
                <a:solidFill>
                  <a:schemeClr val="tx1"/>
                </a:solidFill>
                <a:latin typeface="+mn-lt"/>
                <a:ea typeface="ＭＳ Ｐゴシック" charset="0"/>
                <a:cs typeface="Helvetica"/>
              </a:rPr>
              <a:t>cpv</a:t>
            </a:r>
            <a:r>
              <a:rPr lang="de-CH" altLang="ja-JP" dirty="0">
                <a:solidFill>
                  <a:schemeClr val="tx1"/>
                </a:solidFill>
                <a:latin typeface="+mn-lt"/>
                <a:ea typeface="ＭＳ Ｐゴシック" charset="0"/>
                <a:cs typeface="Helvetica"/>
              </a:rPr>
              <a:t>. 4 </a:t>
            </a:r>
            <a:r>
              <a:rPr lang="de-CH" altLang="ja-JP" dirty="0" err="1">
                <a:solidFill>
                  <a:schemeClr val="tx1"/>
                </a:solidFill>
                <a:latin typeface="+mn-lt"/>
                <a:ea typeface="ＭＳ Ｐゴシック" charset="0"/>
                <a:cs typeface="Helvetica"/>
              </a:rPr>
              <a:t>Lpar</a:t>
            </a:r>
            <a:r>
              <a:rPr lang="de-CH" altLang="ja-JP" dirty="0">
                <a:solidFill>
                  <a:schemeClr val="tx1"/>
                </a:solidFill>
                <a:latin typeface="+mn-lt"/>
                <a:ea typeface="ＭＳ Ｐゴシック" charset="0"/>
                <a:cs typeface="Helvetica"/>
              </a:rPr>
              <a:t> o di </a:t>
            </a:r>
            <a:r>
              <a:rPr lang="de-CH" altLang="ja-JP" dirty="0" err="1">
                <a:solidFill>
                  <a:schemeClr val="tx1"/>
                </a:solidFill>
                <a:latin typeface="+mn-lt"/>
                <a:ea typeface="ＭＳ Ｐゴシック" charset="0"/>
                <a:cs typeface="Helvetica"/>
              </a:rPr>
              <a:t>licenziamento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immediato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secondo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l’art</a:t>
            </a:r>
            <a:r>
              <a:rPr lang="de-CH" altLang="ja-JP" dirty="0">
                <a:solidFill>
                  <a:schemeClr val="tx1"/>
                </a:solidFill>
                <a:latin typeface="+mn-lt"/>
                <a:ea typeface="ＭＳ Ｐゴシック" charset="0"/>
                <a:cs typeface="Helvetica"/>
              </a:rPr>
              <a:t>. 337c </a:t>
            </a:r>
            <a:r>
              <a:rPr lang="de-CH" altLang="ja-JP" dirty="0" err="1">
                <a:solidFill>
                  <a:schemeClr val="tx1"/>
                </a:solidFill>
                <a:latin typeface="+mn-lt"/>
                <a:ea typeface="ＭＳ Ｐゴシック" charset="0"/>
                <a:cs typeface="Helvetica"/>
              </a:rPr>
              <a:t>cpv</a:t>
            </a:r>
            <a:r>
              <a:rPr lang="de-CH" altLang="ja-JP" dirty="0">
                <a:solidFill>
                  <a:schemeClr val="tx1"/>
                </a:solidFill>
                <a:latin typeface="+mn-lt"/>
                <a:ea typeface="ＭＳ Ｐゴシック" charset="0"/>
                <a:cs typeface="Helvetica"/>
              </a:rPr>
              <a:t>. 3 CO. </a:t>
            </a:r>
          </a:p>
          <a:p>
            <a:pPr marL="0" indent="0">
              <a:buFont typeface="Arial" charset="0"/>
              <a:buNone/>
            </a:pPr>
            <a:endParaRPr lang="de-CH" altLang="ja-JP" dirty="0">
              <a:solidFill>
                <a:schemeClr val="tx1"/>
              </a:solidFill>
              <a:latin typeface="+mn-lt"/>
              <a:ea typeface="ＭＳ Ｐゴシック" charset="0"/>
              <a:cs typeface="Helvetica"/>
            </a:endParaRPr>
          </a:p>
          <a:p>
            <a:pPr marL="0" indent="0">
              <a:buFont typeface="Arial" charset="0"/>
              <a:buNone/>
            </a:pPr>
            <a:r>
              <a:rPr lang="it-IT" sz="1600" dirty="0"/>
              <a:t>
</a:t>
            </a:r>
            <a:endParaRPr lang="it-IT" sz="1600" dirty="0">
              <a:solidFill>
                <a:srgbClr val="4C599A"/>
              </a:solidFill>
              <a:uFill>
                <a:solidFill>
                  <a:srgbClr val="4C599A"/>
                </a:solidFill>
              </a:uFill>
              <a:latin typeface="+mj-lt"/>
              <a:ea typeface="+mj-ea"/>
              <a:cs typeface="+mj-cs"/>
              <a:sym typeface="Helvetica"/>
            </a:endParaRPr>
          </a:p>
        </p:txBody>
      </p:sp>
    </p:spTree>
    <p:extLst>
      <p:ext uri="{BB962C8B-B14F-4D97-AF65-F5344CB8AC3E}">
        <p14:creationId xmlns:p14="http://schemas.microsoft.com/office/powerpoint/2010/main" val="75436663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74"/>
          <p:cNvSpPr>
            <a:spLocks noGrp="1"/>
          </p:cNvSpPr>
          <p:nvPr>
            <p:ph type="title"/>
          </p:nvPr>
        </p:nvSpPr>
        <p:spPr>
          <a:xfrm>
            <a:off x="457200" y="274638"/>
            <a:ext cx="7913631" cy="1143001"/>
          </a:xfrm>
          <a:prstGeom prst="rect">
            <a:avLst/>
          </a:prstGeom>
        </p:spPr>
        <p:txBody>
          <a:bodyPr/>
          <a:lstStyle/>
          <a:p>
            <a:pPr lvl="0">
              <a:defRPr sz="1800">
                <a:uFillTx/>
              </a:defRPr>
            </a:pPr>
            <a:br>
              <a:rPr b="1" dirty="0">
                <a:solidFill>
                  <a:srgbClr val="4C599A"/>
                </a:solidFill>
                <a:uFill>
                  <a:solidFill>
                    <a:srgbClr val="4C599A"/>
                  </a:solidFill>
                </a:uFill>
                <a:latin typeface="+mj-lt"/>
                <a:ea typeface="+mj-ea"/>
                <a:cs typeface="+mj-cs"/>
                <a:sym typeface="Helvetica"/>
              </a:rPr>
            </a:br>
            <a:r>
              <a:rPr lang="fr-CH" sz="1800" b="1" dirty="0">
                <a:solidFill>
                  <a:schemeClr val="tx1"/>
                </a:solidFill>
                <a:uFill>
                  <a:solidFill>
                    <a:srgbClr val="4C599A"/>
                  </a:solidFill>
                </a:uFill>
                <a:latin typeface="Helvetica"/>
                <a:cs typeface="Helvetica"/>
                <a:sym typeface="Helvetica"/>
              </a:rPr>
              <a:t> </a:t>
            </a: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19</a:t>
            </a:fld>
            <a:endParaRPr lang="it-IT"/>
          </a:p>
        </p:txBody>
      </p:sp>
      <p:sp>
        <p:nvSpPr>
          <p:cNvPr id="77" name="Shape 77"/>
          <p:cNvSpPr/>
          <p:nvPr/>
        </p:nvSpPr>
        <p:spPr>
          <a:xfrm>
            <a:off x="457200" y="1417639"/>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fontScale="92500" lnSpcReduction="20000"/>
          </a:bodyPr>
          <a:lstStyle/>
          <a:p>
            <a:pPr lvl="0" defTabSz="914400">
              <a:lnSpc>
                <a:spcPct val="90000"/>
              </a:lnSpc>
              <a:spcBef>
                <a:spcPts val="600"/>
              </a:spcBef>
              <a:defRPr>
                <a:uFillTx/>
              </a:defRPr>
            </a:pPr>
            <a:endParaRPr dirty="0">
              <a:uFill>
                <a:solidFill/>
              </a:uFill>
              <a:latin typeface="Calibri"/>
              <a:ea typeface="Calibri"/>
              <a:cs typeface="Calibri"/>
              <a:sym typeface="Calibri"/>
            </a:endParaRPr>
          </a:p>
          <a:p>
            <a:endParaRPr lang="it-IT" sz="1900" b="1" dirty="0">
              <a:latin typeface="+mj-lt"/>
              <a:cs typeface="Helvetica"/>
            </a:endParaRPr>
          </a:p>
          <a:p>
            <a:endParaRPr lang="it-IT" sz="1900" b="1" dirty="0">
              <a:latin typeface="+mj-lt"/>
              <a:cs typeface="Helvetica"/>
            </a:endParaRPr>
          </a:p>
          <a:p>
            <a:endParaRPr lang="it-IT" sz="1900" b="1" dirty="0">
              <a:latin typeface="+mj-lt"/>
            </a:endParaRPr>
          </a:p>
          <a:p>
            <a:endParaRPr lang="it-IT" sz="1900" b="1" dirty="0">
              <a:latin typeface="+mj-lt"/>
            </a:endParaRPr>
          </a:p>
          <a:p>
            <a:r>
              <a:rPr lang="it-IT" sz="1900" b="1" dirty="0">
                <a:latin typeface="+mj-lt"/>
              </a:rPr>
              <a:t>Clima di lavoro sessista: responsabilità dell'azienda</a:t>
            </a:r>
          </a:p>
          <a:p>
            <a:endParaRPr lang="it-IT" sz="1900" b="1" dirty="0">
              <a:latin typeface="+mj-lt"/>
            </a:endParaRPr>
          </a:p>
          <a:p>
            <a:r>
              <a:rPr lang="it-IT" sz="1900" dirty="0">
                <a:latin typeface="+mj-lt"/>
              </a:rPr>
              <a:t>Nel caso in cui la direzione di un'azienda non è stata informata in merito a un episodio di molestie sessuali, se al suo interno questa pratica è così diffusa dal dover supporre che i quadri ne siano a conoscenza e se il fatto che non lo siano può essere imputato alla direzione, l'azienda in questione può essere condannata al versamento di un'indennità conformemente all'articolo 5 capoverso 3 della </a:t>
            </a:r>
            <a:r>
              <a:rPr lang="it-IT" sz="1900" dirty="0" err="1">
                <a:latin typeface="+mj-lt"/>
              </a:rPr>
              <a:t>LPar</a:t>
            </a:r>
            <a:r>
              <a:rPr lang="it-IT" sz="1900" dirty="0">
                <a:latin typeface="+mj-lt"/>
              </a:rPr>
              <a:t>.</a:t>
            </a:r>
          </a:p>
          <a:p>
            <a:endParaRPr lang="it-IT" sz="1900" dirty="0">
              <a:latin typeface="+mj-lt"/>
            </a:endParaRPr>
          </a:p>
          <a:p>
            <a:r>
              <a:rPr lang="it-IT" sz="1900" dirty="0">
                <a:latin typeface="+mj-lt"/>
              </a:rPr>
              <a:t>Ciò è il caso in particolare quando la direzione non ha predisposto le procedure che le avrebbero consentito di essere messa al corrente dell'episodio in questione.</a:t>
            </a:r>
          </a:p>
          <a:p>
            <a:endParaRPr lang="it-IT" sz="1900" dirty="0">
              <a:latin typeface="+mj-lt"/>
              <a:cs typeface="Helvetica"/>
            </a:endParaRPr>
          </a:p>
          <a:p>
            <a:br>
              <a:rPr lang="it-IT" sz="1900" dirty="0">
                <a:latin typeface="+mj-lt"/>
              </a:rPr>
            </a:br>
            <a:endParaRPr lang="it-IT" sz="1900" dirty="0">
              <a:latin typeface="+mj-lt"/>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p:txBody>
      </p:sp>
    </p:spTree>
    <p:extLst>
      <p:ext uri="{BB962C8B-B14F-4D97-AF65-F5344CB8AC3E}">
        <p14:creationId xmlns:p14="http://schemas.microsoft.com/office/powerpoint/2010/main" val="191986003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a:t>
            </a:r>
            <a:r>
              <a:rPr lang="fr-CH" sz="1800" b="1" dirty="0" err="1">
                <a:solidFill>
                  <a:schemeClr val="tx1"/>
                </a:solidFill>
                <a:uFill>
                  <a:solidFill>
                    <a:srgbClr val="4C599A"/>
                  </a:solidFill>
                </a:uFill>
                <a:cs typeface="Helvetica"/>
                <a:sym typeface="Helvetica"/>
              </a:rPr>
              <a:t>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20</a:t>
            </a:fld>
            <a:endParaRPr lang="it-IT"/>
          </a:p>
        </p:txBody>
      </p:sp>
      <p:sp>
        <p:nvSpPr>
          <p:cNvPr id="67" name="Shape 67"/>
          <p:cNvSpPr/>
          <p:nvPr/>
        </p:nvSpPr>
        <p:spPr>
          <a:xfrm>
            <a:off x="546100" y="14986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fontScale="92500" lnSpcReduction="10000"/>
          </a:bodyPr>
          <a:lstStyle/>
          <a:p>
            <a:pPr lvl="0">
              <a:spcBef>
                <a:spcPts val="600"/>
              </a:spcBef>
              <a:defRPr>
                <a:uFillTx/>
              </a:defRPr>
            </a:pPr>
            <a:endParaRPr sz="2800" dirty="0">
              <a:uFill>
                <a:solidFill/>
              </a:uFill>
            </a:endParaRPr>
          </a:p>
          <a:p>
            <a:pPr lvl="0">
              <a:spcBef>
                <a:spcPts val="1200"/>
              </a:spcBef>
              <a:defRPr>
                <a:uFillTx/>
              </a:defRPr>
            </a:pPr>
            <a:endParaRPr lang="de-CH" b="1" dirty="0">
              <a:solidFill>
                <a:schemeClr val="tx1"/>
              </a:solidFill>
              <a:uFill>
                <a:solidFill>
                  <a:srgbClr val="4C599A"/>
                </a:solidFill>
              </a:uFill>
              <a:latin typeface="Helvetica"/>
              <a:cs typeface="Helvetica"/>
              <a:sym typeface="Helvetica"/>
            </a:endParaRPr>
          </a:p>
          <a:p>
            <a:pPr lvl="0">
              <a:spcBef>
                <a:spcPts val="1200"/>
              </a:spcBef>
              <a:defRPr>
                <a:uFillTx/>
              </a:defRPr>
            </a:pPr>
            <a:r>
              <a:rPr lang="de-CH" b="1" dirty="0">
                <a:solidFill>
                  <a:schemeClr val="tx1"/>
                </a:solidFill>
                <a:uFill>
                  <a:solidFill>
                    <a:srgbClr val="4C599A"/>
                  </a:solidFill>
                </a:uFill>
                <a:latin typeface="+mn-lt"/>
                <a:cs typeface="Helvetica"/>
                <a:sym typeface="Helvetica"/>
              </a:rPr>
              <a:t>Il </a:t>
            </a:r>
            <a:r>
              <a:rPr lang="de-CH" b="1" dirty="0" err="1">
                <a:solidFill>
                  <a:schemeClr val="tx1"/>
                </a:solidFill>
                <a:uFill>
                  <a:solidFill>
                    <a:srgbClr val="4C599A"/>
                  </a:solidFill>
                </a:uFill>
                <a:latin typeface="+mn-lt"/>
                <a:cs typeface="Helvetica"/>
                <a:sym typeface="Helvetica"/>
              </a:rPr>
              <a:t>licenziamento</a:t>
            </a:r>
            <a:r>
              <a:rPr lang="de-CH" b="1" dirty="0">
                <a:solidFill>
                  <a:schemeClr val="tx1"/>
                </a:solidFill>
                <a:uFill>
                  <a:solidFill>
                    <a:srgbClr val="4C599A"/>
                  </a:solidFill>
                </a:uFill>
                <a:latin typeface="+mn-lt"/>
                <a:cs typeface="Helvetica"/>
                <a:sym typeface="Helvetica"/>
              </a:rPr>
              <a:t> </a:t>
            </a:r>
            <a:r>
              <a:rPr lang="de-CH" b="1" dirty="0" err="1">
                <a:solidFill>
                  <a:schemeClr val="tx1"/>
                </a:solidFill>
                <a:uFill>
                  <a:solidFill>
                    <a:srgbClr val="4C599A"/>
                  </a:solidFill>
                </a:uFill>
                <a:latin typeface="+mn-lt"/>
                <a:cs typeface="Helvetica"/>
                <a:sym typeface="Helvetica"/>
              </a:rPr>
              <a:t>discriminatorio</a:t>
            </a:r>
            <a:r>
              <a:rPr lang="de-CH" b="1" dirty="0">
                <a:solidFill>
                  <a:schemeClr val="tx1"/>
                </a:solidFill>
                <a:uFill>
                  <a:solidFill>
                    <a:srgbClr val="4C599A"/>
                  </a:solidFill>
                </a:uFill>
                <a:latin typeface="+mn-lt"/>
                <a:cs typeface="Helvetica"/>
                <a:sym typeface="Helvetica"/>
              </a:rPr>
              <a:t> (art. 5 </a:t>
            </a:r>
            <a:r>
              <a:rPr lang="de-CH" b="1" dirty="0" err="1">
                <a:solidFill>
                  <a:schemeClr val="tx1"/>
                </a:solidFill>
                <a:uFill>
                  <a:solidFill>
                    <a:srgbClr val="4C599A"/>
                  </a:solidFill>
                </a:uFill>
                <a:latin typeface="+mn-lt"/>
                <a:cs typeface="Helvetica"/>
                <a:sym typeface="Helvetica"/>
              </a:rPr>
              <a:t>Lpar</a:t>
            </a:r>
            <a:r>
              <a:rPr lang="de-CH" b="1" dirty="0">
                <a:solidFill>
                  <a:schemeClr val="tx1"/>
                </a:solidFill>
                <a:uFill>
                  <a:solidFill>
                    <a:srgbClr val="4C599A"/>
                  </a:solidFill>
                </a:uFill>
                <a:latin typeface="+mn-lt"/>
                <a:cs typeface="Helvetica"/>
                <a:sym typeface="Helvetica"/>
              </a:rPr>
              <a:t>)</a:t>
            </a:r>
          </a:p>
          <a:p>
            <a:pPr lvl="0">
              <a:spcBef>
                <a:spcPts val="1200"/>
              </a:spcBef>
              <a:defRPr>
                <a:uFillTx/>
              </a:defRPr>
            </a:pPr>
            <a:r>
              <a:rPr lang="de-CH" sz="1600" b="1" dirty="0">
                <a:solidFill>
                  <a:schemeClr val="tx1"/>
                </a:solidFill>
                <a:uFill>
                  <a:solidFill>
                    <a:srgbClr val="4C599A"/>
                  </a:solidFill>
                </a:uFill>
                <a:latin typeface="+mn-lt"/>
                <a:cs typeface="Helvetica"/>
                <a:sym typeface="Helvetica"/>
              </a:rPr>
              <a:t> </a:t>
            </a:r>
            <a:endParaRPr lang="it-IT" dirty="0">
              <a:solidFill>
                <a:schemeClr val="tx1"/>
              </a:solidFill>
              <a:latin typeface="+mn-lt"/>
              <a:ea typeface="ＭＳ Ｐゴシック" charset="0"/>
              <a:cs typeface="Helvetica"/>
            </a:endParaRPr>
          </a:p>
          <a:p>
            <a:pPr marL="0" indent="0">
              <a:buFont typeface="Arial" charset="0"/>
              <a:buNone/>
            </a:pPr>
            <a:r>
              <a:rPr lang="it-IT" altLang="ja-JP" dirty="0">
                <a:solidFill>
                  <a:schemeClr val="tx1"/>
                </a:solidFill>
                <a:latin typeface="+mn-lt"/>
                <a:ea typeface="ＭＳ Ｐゴシック" charset="0"/>
                <a:cs typeface="Helvetica"/>
              </a:rPr>
              <a:t>Il datore di lavoro non </a:t>
            </a:r>
            <a:r>
              <a:rPr lang="it-IT" altLang="ja-JP" dirty="0" err="1">
                <a:solidFill>
                  <a:schemeClr val="tx1"/>
                </a:solidFill>
                <a:latin typeface="+mn-lt"/>
                <a:ea typeface="ＭＳ Ｐゴシック" charset="0"/>
                <a:cs typeface="Helvetica"/>
              </a:rPr>
              <a:t>pu</a:t>
            </a:r>
            <a:r>
              <a:rPr lang="de-CH" altLang="ja-JP" dirty="0" err="1">
                <a:solidFill>
                  <a:schemeClr val="tx1"/>
                </a:solidFill>
                <a:latin typeface="+mn-lt"/>
                <a:ea typeface="ＭＳ Ｐゴシック" charset="0"/>
                <a:cs typeface="Helvetica"/>
              </a:rPr>
              <a:t>ò</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licenziare</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un</a:t>
            </a:r>
            <a:r>
              <a:rPr lang="de-CH" altLang="ja-JP" dirty="0">
                <a:solidFill>
                  <a:schemeClr val="tx1"/>
                </a:solidFill>
                <a:latin typeface="+mn-lt"/>
                <a:ea typeface="ＭＳ Ｐゴシック" charset="0"/>
                <a:cs typeface="Helvetica"/>
              </a:rPr>
              <a:t> dipendente per </a:t>
            </a:r>
            <a:r>
              <a:rPr lang="de-CH" altLang="ja-JP" dirty="0" err="1">
                <a:solidFill>
                  <a:schemeClr val="tx1"/>
                </a:solidFill>
                <a:latin typeface="+mn-lt"/>
                <a:ea typeface="ＭＳ Ｐゴシック" charset="0"/>
                <a:cs typeface="Helvetica"/>
              </a:rPr>
              <a:t>motivi</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che</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riguardano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maggiormente</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un</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sesso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rispetto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all’altro</a:t>
            </a:r>
            <a:r>
              <a:rPr lang="de-CH" altLang="ja-JP" dirty="0">
                <a:solidFill>
                  <a:schemeClr val="tx1"/>
                </a:solidFill>
                <a:latin typeface="+mn-lt"/>
                <a:ea typeface="ＭＳ Ｐゴシック" charset="0"/>
                <a:cs typeface="Helvetica"/>
              </a:rPr>
              <a:t> (per es. </a:t>
            </a:r>
            <a:r>
              <a:rPr lang="de-CH" altLang="ja-JP" dirty="0" err="1">
                <a:solidFill>
                  <a:schemeClr val="tx1"/>
                </a:solidFill>
                <a:latin typeface="+mn-lt"/>
                <a:ea typeface="ＭＳ Ｐゴシック" charset="0"/>
                <a:cs typeface="Helvetica"/>
              </a:rPr>
              <a:t>gravidanza</a:t>
            </a:r>
            <a:r>
              <a:rPr lang="de-CH" altLang="ja-JP" dirty="0">
                <a:solidFill>
                  <a:schemeClr val="tx1"/>
                </a:solidFill>
                <a:latin typeface="+mn-lt"/>
                <a:ea typeface="ＭＳ Ｐゴシック" charset="0"/>
                <a:cs typeface="Helvetica"/>
              </a:rPr>
              <a:t>).</a:t>
            </a:r>
          </a:p>
          <a:p>
            <a:pPr marL="0" indent="0">
              <a:buFont typeface="Arial" charset="0"/>
              <a:buNone/>
            </a:pPr>
            <a:endParaRPr lang="de-CH" sz="1600" dirty="0">
              <a:solidFill>
                <a:schemeClr val="tx1"/>
              </a:solidFill>
              <a:latin typeface="+mn-lt"/>
              <a:ea typeface="ＭＳ Ｐゴシック" charset="0"/>
            </a:endParaRPr>
          </a:p>
          <a:p>
            <a:pPr marL="0" indent="0">
              <a:buFont typeface="Arial" charset="0"/>
              <a:buNone/>
            </a:pPr>
            <a:r>
              <a:rPr lang="de-CH" dirty="0">
                <a:solidFill>
                  <a:schemeClr val="tx1"/>
                </a:solidFill>
                <a:latin typeface="+mn-lt"/>
                <a:ea typeface="ＭＳ Ｐゴシック" charset="0"/>
              </a:rPr>
              <a:t>La </a:t>
            </a:r>
            <a:r>
              <a:rPr lang="de-CH" dirty="0" err="1">
                <a:solidFill>
                  <a:schemeClr val="tx1"/>
                </a:solidFill>
                <a:latin typeface="+mn-lt"/>
                <a:ea typeface="ＭＳ Ｐゴシック" charset="0"/>
              </a:rPr>
              <a:t>vittima</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deve</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inoltrare</a:t>
            </a:r>
            <a:r>
              <a:rPr lang="de-CH" dirty="0">
                <a:solidFill>
                  <a:schemeClr val="tx1"/>
                </a:solidFill>
                <a:latin typeface="+mn-lt"/>
                <a:ea typeface="ＭＳ Ｐゴシック" charset="0"/>
              </a:rPr>
              <a:t> </a:t>
            </a:r>
            <a:r>
              <a:rPr lang="de-CH" u="sng" dirty="0" err="1">
                <a:solidFill>
                  <a:schemeClr val="tx1"/>
                </a:solidFill>
                <a:latin typeface="+mn-lt"/>
                <a:ea typeface="ＭＳ Ｐゴシック" charset="0"/>
              </a:rPr>
              <a:t>opposizione</a:t>
            </a:r>
            <a:r>
              <a:rPr lang="de-CH" u="sng" dirty="0">
                <a:solidFill>
                  <a:schemeClr val="tx1"/>
                </a:solidFill>
                <a:latin typeface="+mn-lt"/>
                <a:ea typeface="ＭＳ Ｐゴシック" charset="0"/>
              </a:rPr>
              <a:t> alla </a:t>
            </a:r>
            <a:r>
              <a:rPr lang="de-CH" u="sng" dirty="0" err="1">
                <a:solidFill>
                  <a:schemeClr val="tx1"/>
                </a:solidFill>
                <a:latin typeface="+mn-lt"/>
                <a:ea typeface="ＭＳ Ｐゴシック" charset="0"/>
              </a:rPr>
              <a:t>disdetta</a:t>
            </a:r>
            <a:r>
              <a:rPr lang="de-CH" u="sng" dirty="0">
                <a:solidFill>
                  <a:schemeClr val="tx1"/>
                </a:solidFill>
                <a:latin typeface="+mn-lt"/>
                <a:ea typeface="ＭＳ Ｐゴシック" charset="0"/>
              </a:rPr>
              <a:t> per </a:t>
            </a:r>
            <a:r>
              <a:rPr lang="de-CH" u="sng" dirty="0" err="1">
                <a:solidFill>
                  <a:schemeClr val="tx1"/>
                </a:solidFill>
                <a:latin typeface="+mn-lt"/>
                <a:ea typeface="ＭＳ Ｐゴシック" charset="0"/>
              </a:rPr>
              <a:t>iscritto</a:t>
            </a:r>
            <a:r>
              <a:rPr lang="de-CH" u="sng" dirty="0">
                <a:solidFill>
                  <a:schemeClr val="tx1"/>
                </a:solidFill>
                <a:latin typeface="+mn-lt"/>
                <a:ea typeface="ＭＳ Ｐゴシック" charset="0"/>
              </a:rPr>
              <a:t> </a:t>
            </a:r>
            <a:r>
              <a:rPr lang="de-CH" dirty="0" err="1">
                <a:solidFill>
                  <a:schemeClr val="tx1"/>
                </a:solidFill>
                <a:latin typeface="+mn-lt"/>
                <a:ea typeface="ＭＳ Ｐゴシック" charset="0"/>
              </a:rPr>
              <a:t>entro</a:t>
            </a:r>
            <a:r>
              <a:rPr lang="de-CH" dirty="0">
                <a:solidFill>
                  <a:schemeClr val="tx1"/>
                </a:solidFill>
                <a:latin typeface="+mn-lt"/>
                <a:ea typeface="ＭＳ Ｐゴシック" charset="0"/>
              </a:rPr>
              <a:t> la </a:t>
            </a:r>
            <a:r>
              <a:rPr lang="de-CH" dirty="0" err="1">
                <a:solidFill>
                  <a:schemeClr val="tx1"/>
                </a:solidFill>
                <a:latin typeface="+mn-lt"/>
                <a:ea typeface="ＭＳ Ｐゴシック" charset="0"/>
              </a:rPr>
              <a:t>fine</a:t>
            </a:r>
            <a:r>
              <a:rPr lang="de-CH" dirty="0">
                <a:solidFill>
                  <a:schemeClr val="tx1"/>
                </a:solidFill>
                <a:latin typeface="+mn-lt"/>
                <a:ea typeface="ＭＳ Ｐゴシック" charset="0"/>
              </a:rPr>
              <a:t> del </a:t>
            </a:r>
            <a:r>
              <a:rPr lang="de-CH" dirty="0" err="1">
                <a:solidFill>
                  <a:schemeClr val="tx1"/>
                </a:solidFill>
                <a:latin typeface="+mn-lt"/>
                <a:ea typeface="ＭＳ Ｐゴシック" charset="0"/>
              </a:rPr>
              <a:t>termine</a:t>
            </a:r>
            <a:r>
              <a:rPr lang="de-CH" dirty="0">
                <a:solidFill>
                  <a:schemeClr val="tx1"/>
                </a:solidFill>
                <a:latin typeface="+mn-lt"/>
                <a:ea typeface="ＭＳ Ｐゴシック" charset="0"/>
              </a:rPr>
              <a:t> di </a:t>
            </a:r>
            <a:r>
              <a:rPr lang="de-CH" dirty="0" err="1">
                <a:solidFill>
                  <a:schemeClr val="tx1"/>
                </a:solidFill>
                <a:latin typeface="+mn-lt"/>
                <a:ea typeface="ＭＳ Ｐゴシック" charset="0"/>
              </a:rPr>
              <a:t>disdetta</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come</a:t>
            </a:r>
            <a:r>
              <a:rPr lang="de-CH" dirty="0">
                <a:solidFill>
                  <a:schemeClr val="tx1"/>
                </a:solidFill>
                <a:latin typeface="+mn-lt"/>
                <a:ea typeface="ＭＳ Ｐゴシック" charset="0"/>
              </a:rPr>
              <a:t> per </a:t>
            </a:r>
            <a:r>
              <a:rPr lang="de-CH" dirty="0" err="1">
                <a:solidFill>
                  <a:schemeClr val="tx1"/>
                </a:solidFill>
                <a:latin typeface="+mn-lt"/>
                <a:ea typeface="ＭＳ Ｐゴシック" charset="0"/>
              </a:rPr>
              <a:t>un</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licenziamento</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abusivo</a:t>
            </a:r>
            <a:r>
              <a:rPr lang="de-CH" dirty="0">
                <a:solidFill>
                  <a:schemeClr val="tx1"/>
                </a:solidFill>
                <a:latin typeface="+mn-lt"/>
                <a:ea typeface="ＭＳ Ｐゴシック" charset="0"/>
              </a:rPr>
              <a:t>, art. 336b CO) </a:t>
            </a:r>
            <a:r>
              <a:rPr lang="de-CH" dirty="0" err="1">
                <a:solidFill>
                  <a:schemeClr val="tx1"/>
                </a:solidFill>
                <a:latin typeface="+mn-lt"/>
                <a:ea typeface="ＭＳ Ｐゴシック" charset="0"/>
              </a:rPr>
              <a:t>e</a:t>
            </a:r>
            <a:r>
              <a:rPr lang="de-CH" dirty="0">
                <a:solidFill>
                  <a:schemeClr val="tx1"/>
                </a:solidFill>
                <a:latin typeface="+mn-lt"/>
                <a:ea typeface="ＭＳ Ｐゴシック" charset="0"/>
              </a:rPr>
              <a:t> </a:t>
            </a:r>
            <a:r>
              <a:rPr lang="de-CH" u="sng" dirty="0" err="1">
                <a:solidFill>
                  <a:schemeClr val="tx1"/>
                </a:solidFill>
                <a:latin typeface="+mn-lt"/>
                <a:ea typeface="ＭＳ Ｐゴシック" charset="0"/>
              </a:rPr>
              <a:t>promuovere</a:t>
            </a:r>
            <a:r>
              <a:rPr lang="de-CH" u="sng" dirty="0">
                <a:solidFill>
                  <a:schemeClr val="tx1"/>
                </a:solidFill>
                <a:latin typeface="+mn-lt"/>
                <a:ea typeface="ＭＳ Ｐゴシック" charset="0"/>
              </a:rPr>
              <a:t> </a:t>
            </a:r>
            <a:r>
              <a:rPr lang="de-CH" u="sng" dirty="0" err="1">
                <a:solidFill>
                  <a:schemeClr val="tx1"/>
                </a:solidFill>
                <a:latin typeface="+mn-lt"/>
                <a:ea typeface="ＭＳ Ｐゴシック" charset="0"/>
              </a:rPr>
              <a:t>l’azione</a:t>
            </a:r>
            <a:r>
              <a:rPr lang="de-CH" u="sng" dirty="0">
                <a:solidFill>
                  <a:schemeClr val="tx1"/>
                </a:solidFill>
                <a:latin typeface="+mn-lt"/>
                <a:ea typeface="ＭＳ Ｐゴシック" charset="0"/>
              </a:rPr>
              <a:t> legale </a:t>
            </a:r>
            <a:r>
              <a:rPr lang="de-CH" u="sng" dirty="0" err="1">
                <a:solidFill>
                  <a:schemeClr val="tx1"/>
                </a:solidFill>
                <a:latin typeface="+mn-lt"/>
                <a:ea typeface="ＭＳ Ｐゴシック" charset="0"/>
              </a:rPr>
              <a:t>entro</a:t>
            </a:r>
            <a:r>
              <a:rPr lang="de-CH" u="sng" dirty="0">
                <a:solidFill>
                  <a:schemeClr val="tx1"/>
                </a:solidFill>
                <a:latin typeface="+mn-lt"/>
                <a:ea typeface="ＭＳ Ｐゴシック" charset="0"/>
              </a:rPr>
              <a:t> 180 </a:t>
            </a:r>
            <a:r>
              <a:rPr lang="de-CH" u="sng" dirty="0" err="1">
                <a:solidFill>
                  <a:schemeClr val="tx1"/>
                </a:solidFill>
                <a:latin typeface="+mn-lt"/>
                <a:ea typeface="ＭＳ Ｐゴシック" charset="0"/>
              </a:rPr>
              <a:t>giorni</a:t>
            </a:r>
            <a:r>
              <a:rPr lang="de-CH" dirty="0">
                <a:solidFill>
                  <a:schemeClr val="tx1"/>
                </a:solidFill>
                <a:latin typeface="+mn-lt"/>
                <a:ea typeface="ＭＳ Ｐゴシック" charset="0"/>
              </a:rPr>
              <a:t>. </a:t>
            </a:r>
          </a:p>
          <a:p>
            <a:pPr marL="0" indent="0">
              <a:buFont typeface="Arial" charset="0"/>
              <a:buNone/>
            </a:pPr>
            <a:endParaRPr lang="de-CH" dirty="0">
              <a:solidFill>
                <a:schemeClr val="tx1"/>
              </a:solidFill>
              <a:latin typeface="+mn-lt"/>
              <a:ea typeface="ＭＳ Ｐゴシック" charset="0"/>
            </a:endParaRPr>
          </a:p>
          <a:p>
            <a:pPr marL="0" indent="0">
              <a:buFont typeface="Arial" charset="0"/>
              <a:buNone/>
            </a:pPr>
            <a:r>
              <a:rPr lang="de-CH" dirty="0">
                <a:solidFill>
                  <a:schemeClr val="tx1"/>
                </a:solidFill>
                <a:latin typeface="+mn-lt"/>
                <a:ea typeface="ＭＳ Ｐゴシック" charset="0"/>
              </a:rPr>
              <a:t>La </a:t>
            </a:r>
            <a:r>
              <a:rPr lang="de-CH" dirty="0" err="1">
                <a:solidFill>
                  <a:schemeClr val="tx1"/>
                </a:solidFill>
                <a:latin typeface="+mn-lt"/>
                <a:ea typeface="ＭＳ Ｐゴシック" charset="0"/>
              </a:rPr>
              <a:t>vittima</a:t>
            </a:r>
            <a:r>
              <a:rPr lang="de-CH" dirty="0">
                <a:solidFill>
                  <a:schemeClr val="tx1"/>
                </a:solidFill>
                <a:latin typeface="+mn-lt"/>
                <a:ea typeface="ＭＳ Ｐゴシック" charset="0"/>
              </a:rPr>
              <a:t> di </a:t>
            </a:r>
            <a:r>
              <a:rPr lang="de-CH" dirty="0" err="1">
                <a:solidFill>
                  <a:schemeClr val="tx1"/>
                </a:solidFill>
                <a:latin typeface="+mn-lt"/>
                <a:ea typeface="ＭＳ Ｐゴシック" charset="0"/>
              </a:rPr>
              <a:t>un</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licenziamento</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discriminatorio</a:t>
            </a:r>
            <a:r>
              <a:rPr lang="de-CH" dirty="0">
                <a:solidFill>
                  <a:schemeClr val="tx1"/>
                </a:solidFill>
                <a:latin typeface="+mn-lt"/>
                <a:ea typeface="ＭＳ Ｐゴシック" charset="0"/>
              </a:rPr>
              <a:t> non </a:t>
            </a:r>
            <a:r>
              <a:rPr lang="de-CH" dirty="0" err="1">
                <a:solidFill>
                  <a:schemeClr val="tx1"/>
                </a:solidFill>
                <a:latin typeface="+mn-lt"/>
                <a:ea typeface="ＭＳ Ｐゴシック" charset="0"/>
              </a:rPr>
              <a:t>può</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ottenere</a:t>
            </a:r>
            <a:r>
              <a:rPr lang="de-CH" dirty="0">
                <a:solidFill>
                  <a:schemeClr val="tx1"/>
                </a:solidFill>
                <a:latin typeface="+mn-lt"/>
                <a:ea typeface="ＭＳ Ｐゴシック" charset="0"/>
              </a:rPr>
              <a:t> di </a:t>
            </a:r>
            <a:r>
              <a:rPr lang="de-CH" dirty="0" err="1">
                <a:solidFill>
                  <a:schemeClr val="tx1"/>
                </a:solidFill>
                <a:latin typeface="+mn-lt"/>
                <a:ea typeface="ＭＳ Ｐゴシック" charset="0"/>
              </a:rPr>
              <a:t>essere</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reintegrata</a:t>
            </a:r>
            <a:r>
              <a:rPr lang="de-CH" dirty="0">
                <a:solidFill>
                  <a:schemeClr val="tx1"/>
                </a:solidFill>
                <a:latin typeface="+mn-lt"/>
                <a:ea typeface="ＭＳ Ｐゴシック" charset="0"/>
              </a:rPr>
              <a:t> sul </a:t>
            </a:r>
            <a:r>
              <a:rPr lang="de-CH" dirty="0" err="1">
                <a:solidFill>
                  <a:schemeClr val="tx1"/>
                </a:solidFill>
                <a:latin typeface="+mn-lt"/>
                <a:ea typeface="ＭＳ Ｐゴシック" charset="0"/>
              </a:rPr>
              <a:t>posto</a:t>
            </a:r>
            <a:r>
              <a:rPr lang="de-CH" dirty="0">
                <a:solidFill>
                  <a:schemeClr val="tx1"/>
                </a:solidFill>
                <a:latin typeface="+mn-lt"/>
                <a:ea typeface="ＭＳ Ｐゴシック" charset="0"/>
              </a:rPr>
              <a:t> di </a:t>
            </a:r>
            <a:r>
              <a:rPr lang="de-CH" dirty="0" err="1">
                <a:solidFill>
                  <a:schemeClr val="tx1"/>
                </a:solidFill>
                <a:latin typeface="+mn-lt"/>
                <a:ea typeface="ＭＳ Ｐゴシック" charset="0"/>
              </a:rPr>
              <a:t>lavoro</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ma</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può</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chiedere</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ed</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ottenere</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il</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versamento</a:t>
            </a:r>
            <a:r>
              <a:rPr lang="de-CH" dirty="0">
                <a:solidFill>
                  <a:schemeClr val="tx1"/>
                </a:solidFill>
                <a:latin typeface="+mn-lt"/>
                <a:ea typeface="ＭＳ Ｐゴシック" charset="0"/>
              </a:rPr>
              <a:t> di </a:t>
            </a:r>
            <a:r>
              <a:rPr lang="de-CH" dirty="0" err="1">
                <a:solidFill>
                  <a:schemeClr val="tx1"/>
                </a:solidFill>
                <a:latin typeface="+mn-lt"/>
                <a:ea typeface="ＭＳ Ｐゴシック" charset="0"/>
              </a:rPr>
              <a:t>un’indennità</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massimo</a:t>
            </a:r>
            <a:r>
              <a:rPr lang="de-CH" dirty="0">
                <a:solidFill>
                  <a:schemeClr val="tx1"/>
                </a:solidFill>
                <a:latin typeface="+mn-lt"/>
                <a:ea typeface="ＭＳ Ｐゴシック" charset="0"/>
              </a:rPr>
              <a:t> 6 </a:t>
            </a:r>
            <a:r>
              <a:rPr lang="de-CH" dirty="0" err="1">
                <a:solidFill>
                  <a:schemeClr val="tx1"/>
                </a:solidFill>
                <a:latin typeface="+mn-lt"/>
                <a:ea typeface="ＭＳ Ｐゴシック" charset="0"/>
              </a:rPr>
              <a:t>indennità</a:t>
            </a:r>
            <a:r>
              <a:rPr lang="de-CH" dirty="0">
                <a:solidFill>
                  <a:schemeClr val="tx1"/>
                </a:solidFill>
                <a:latin typeface="+mn-lt"/>
                <a:ea typeface="ＭＳ Ｐゴシック" charset="0"/>
              </a:rPr>
              <a:t> </a:t>
            </a:r>
            <a:r>
              <a:rPr lang="de-CH" dirty="0" err="1">
                <a:solidFill>
                  <a:schemeClr val="tx1"/>
                </a:solidFill>
                <a:latin typeface="+mn-lt"/>
                <a:ea typeface="ＭＳ Ｐゴシック" charset="0"/>
              </a:rPr>
              <a:t>equivalenti</a:t>
            </a:r>
            <a:r>
              <a:rPr lang="de-CH" dirty="0">
                <a:solidFill>
                  <a:schemeClr val="tx1"/>
                </a:solidFill>
                <a:latin typeface="+mn-lt"/>
                <a:ea typeface="ＭＳ Ｐゴシック" charset="0"/>
              </a:rPr>
              <a:t> a </a:t>
            </a:r>
            <a:r>
              <a:rPr lang="de-CH" dirty="0" err="1">
                <a:solidFill>
                  <a:schemeClr val="tx1"/>
                </a:solidFill>
                <a:latin typeface="+mn-lt"/>
                <a:ea typeface="ＭＳ Ｐゴシック" charset="0"/>
              </a:rPr>
              <a:t>mesi</a:t>
            </a:r>
            <a:r>
              <a:rPr lang="de-CH" dirty="0">
                <a:solidFill>
                  <a:schemeClr val="tx1"/>
                </a:solidFill>
                <a:latin typeface="+mn-lt"/>
                <a:ea typeface="ＭＳ Ｐゴシック" charset="0"/>
              </a:rPr>
              <a:t> di </a:t>
            </a:r>
            <a:r>
              <a:rPr lang="de-CH" dirty="0" err="1">
                <a:solidFill>
                  <a:schemeClr val="tx1"/>
                </a:solidFill>
                <a:latin typeface="+mn-lt"/>
                <a:ea typeface="ＭＳ Ｐゴシック" charset="0"/>
              </a:rPr>
              <a:t>stipendio</a:t>
            </a:r>
            <a:r>
              <a:rPr lang="de-CH" dirty="0">
                <a:solidFill>
                  <a:schemeClr val="tx1"/>
                </a:solidFill>
                <a:latin typeface="+mn-lt"/>
                <a:ea typeface="ＭＳ Ｐゴシック" charset="0"/>
              </a:rPr>
              <a:t>). </a:t>
            </a:r>
            <a:endParaRPr lang="it-IT" dirty="0">
              <a:solidFill>
                <a:schemeClr val="tx1"/>
              </a:solidFill>
              <a:latin typeface="+mn-lt"/>
              <a:ea typeface="ＭＳ Ｐゴシック" charset="0"/>
            </a:endParaRPr>
          </a:p>
          <a:p>
            <a:pPr marL="0" indent="0">
              <a:buFont typeface="Arial" charset="0"/>
              <a:buNone/>
            </a:pPr>
            <a:r>
              <a:rPr lang="it-IT" sz="1600" dirty="0"/>
              <a:t>
</a:t>
            </a:r>
            <a:endParaRPr sz="1600" dirty="0">
              <a:solidFill>
                <a:srgbClr val="4C599A"/>
              </a:solidFill>
              <a:uFill>
                <a:solidFill>
                  <a:srgbClr val="4C599A"/>
                </a:solidFill>
              </a:uFill>
              <a:latin typeface="+mj-lt"/>
              <a:ea typeface="+mj-ea"/>
              <a:cs typeface="+mj-cs"/>
              <a:sym typeface="Helvetica"/>
            </a:endParaRPr>
          </a:p>
        </p:txBody>
      </p:sp>
    </p:spTree>
    <p:extLst>
      <p:ext uri="{BB962C8B-B14F-4D97-AF65-F5344CB8AC3E}">
        <p14:creationId xmlns:p14="http://schemas.microsoft.com/office/powerpoint/2010/main" val="394561009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a:t>
            </a:r>
            <a:r>
              <a:rPr lang="fr-CH" sz="1800" b="1" dirty="0" err="1">
                <a:solidFill>
                  <a:schemeClr val="tx1"/>
                </a:solidFill>
                <a:uFill>
                  <a:solidFill>
                    <a:srgbClr val="4C599A"/>
                  </a:solidFill>
                </a:uFill>
                <a:cs typeface="Helvetica"/>
                <a:sym typeface="Helvetica"/>
              </a:rPr>
              <a:t>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21</a:t>
            </a:fld>
            <a:endParaRPr lang="it-IT"/>
          </a:p>
        </p:txBody>
      </p:sp>
      <p:sp>
        <p:nvSpPr>
          <p:cNvPr id="67" name="Shape 67"/>
          <p:cNvSpPr/>
          <p:nvPr/>
        </p:nvSpPr>
        <p:spPr>
          <a:xfrm>
            <a:off x="546100" y="14986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fontScale="85000" lnSpcReduction="10000"/>
          </a:bodyPr>
          <a:lstStyle/>
          <a:p>
            <a:pPr lvl="0">
              <a:spcBef>
                <a:spcPts val="600"/>
              </a:spcBef>
              <a:defRPr>
                <a:uFillTx/>
              </a:defRPr>
            </a:pPr>
            <a:endParaRPr sz="2800" dirty="0">
              <a:uFill>
                <a:solidFill/>
              </a:uFill>
            </a:endParaRPr>
          </a:p>
          <a:p>
            <a:pPr lvl="0">
              <a:spcBef>
                <a:spcPts val="1200"/>
              </a:spcBef>
              <a:defRPr>
                <a:uFillTx/>
              </a:defRPr>
            </a:pPr>
            <a:endParaRPr lang="de-CH" b="1" dirty="0">
              <a:solidFill>
                <a:schemeClr val="tx1"/>
              </a:solidFill>
              <a:uFill>
                <a:solidFill>
                  <a:srgbClr val="4C599A"/>
                </a:solidFill>
              </a:uFill>
              <a:latin typeface="Helvetica"/>
              <a:cs typeface="Helvetica"/>
              <a:sym typeface="Helvetica"/>
            </a:endParaRPr>
          </a:p>
          <a:p>
            <a:pPr lvl="0">
              <a:spcBef>
                <a:spcPts val="1200"/>
              </a:spcBef>
              <a:defRPr>
                <a:uFillTx/>
              </a:defRPr>
            </a:pPr>
            <a:r>
              <a:rPr lang="de-CH" b="1" dirty="0">
                <a:solidFill>
                  <a:schemeClr val="tx1"/>
                </a:solidFill>
                <a:uFill>
                  <a:solidFill>
                    <a:srgbClr val="4C599A"/>
                  </a:solidFill>
                </a:uFill>
                <a:latin typeface="+mn-lt"/>
                <a:cs typeface="Helvetica"/>
                <a:sym typeface="Helvetica"/>
              </a:rPr>
              <a:t>La </a:t>
            </a:r>
            <a:r>
              <a:rPr lang="de-CH" b="1" dirty="0" err="1">
                <a:solidFill>
                  <a:schemeClr val="tx1"/>
                </a:solidFill>
                <a:uFill>
                  <a:solidFill>
                    <a:srgbClr val="4C599A"/>
                  </a:solidFill>
                </a:uFill>
                <a:latin typeface="+mn-lt"/>
                <a:cs typeface="Helvetica"/>
                <a:sym typeface="Helvetica"/>
              </a:rPr>
              <a:t>disdetta</a:t>
            </a:r>
            <a:r>
              <a:rPr lang="de-CH" b="1" dirty="0">
                <a:solidFill>
                  <a:schemeClr val="tx1"/>
                </a:solidFill>
                <a:uFill>
                  <a:solidFill>
                    <a:srgbClr val="4C599A"/>
                  </a:solidFill>
                </a:uFill>
                <a:latin typeface="+mn-lt"/>
                <a:cs typeface="Helvetica"/>
                <a:sym typeface="Helvetica"/>
              </a:rPr>
              <a:t> per </a:t>
            </a:r>
            <a:r>
              <a:rPr lang="de-CH" b="1" dirty="0" err="1">
                <a:solidFill>
                  <a:schemeClr val="tx1"/>
                </a:solidFill>
                <a:uFill>
                  <a:solidFill>
                    <a:srgbClr val="4C599A"/>
                  </a:solidFill>
                </a:uFill>
                <a:latin typeface="+mn-lt"/>
                <a:cs typeface="Helvetica"/>
                <a:sym typeface="Helvetica"/>
              </a:rPr>
              <a:t>ritorsione</a:t>
            </a:r>
            <a:r>
              <a:rPr lang="de-CH" b="1" dirty="0">
                <a:solidFill>
                  <a:schemeClr val="tx1"/>
                </a:solidFill>
                <a:uFill>
                  <a:solidFill>
                    <a:srgbClr val="4C599A"/>
                  </a:solidFill>
                </a:uFill>
                <a:latin typeface="+mn-lt"/>
                <a:cs typeface="Helvetica"/>
                <a:sym typeface="Helvetica"/>
              </a:rPr>
              <a:t> (art. 10 </a:t>
            </a:r>
            <a:r>
              <a:rPr lang="de-CH" b="1" dirty="0" err="1">
                <a:solidFill>
                  <a:schemeClr val="tx1"/>
                </a:solidFill>
                <a:uFill>
                  <a:solidFill>
                    <a:srgbClr val="4C599A"/>
                  </a:solidFill>
                </a:uFill>
                <a:latin typeface="+mn-lt"/>
                <a:cs typeface="Helvetica"/>
                <a:sym typeface="Helvetica"/>
              </a:rPr>
              <a:t>Lpar</a:t>
            </a:r>
            <a:r>
              <a:rPr lang="de-CH" b="1" dirty="0">
                <a:solidFill>
                  <a:schemeClr val="tx1"/>
                </a:solidFill>
                <a:uFill>
                  <a:solidFill>
                    <a:srgbClr val="4C599A"/>
                  </a:solidFill>
                </a:uFill>
                <a:latin typeface="+mn-lt"/>
                <a:cs typeface="Helvetica"/>
                <a:sym typeface="Helvetica"/>
              </a:rPr>
              <a:t>)</a:t>
            </a:r>
          </a:p>
          <a:p>
            <a:pPr lvl="0">
              <a:spcBef>
                <a:spcPts val="1200"/>
              </a:spcBef>
              <a:defRPr>
                <a:uFillTx/>
              </a:defRPr>
            </a:pPr>
            <a:r>
              <a:rPr lang="de-CH" sz="1600" b="1" dirty="0">
                <a:solidFill>
                  <a:schemeClr val="tx1"/>
                </a:solidFill>
                <a:uFill>
                  <a:solidFill>
                    <a:srgbClr val="4C599A"/>
                  </a:solidFill>
                </a:uFill>
                <a:latin typeface="+mn-lt"/>
                <a:cs typeface="Helvetica"/>
                <a:sym typeface="Helvetica"/>
              </a:rPr>
              <a:t> </a:t>
            </a:r>
            <a:endParaRPr lang="it-IT" dirty="0">
              <a:solidFill>
                <a:schemeClr val="tx1"/>
              </a:solidFill>
              <a:latin typeface="+mn-lt"/>
              <a:ea typeface="ＭＳ Ｐゴシック" charset="0"/>
              <a:cs typeface="Helvetica"/>
            </a:endParaRPr>
          </a:p>
          <a:p>
            <a:pPr marL="0" indent="0">
              <a:buFont typeface="Arial" charset="0"/>
              <a:buNone/>
            </a:pPr>
            <a:r>
              <a:rPr lang="it-IT" altLang="ja-JP" dirty="0">
                <a:solidFill>
                  <a:schemeClr val="tx1"/>
                </a:solidFill>
                <a:latin typeface="+mn-lt"/>
                <a:ea typeface="ＭＳ Ｐゴシック" charset="0"/>
                <a:cs typeface="Helvetica"/>
              </a:rPr>
              <a:t>Il datore di lavoro non </a:t>
            </a:r>
            <a:r>
              <a:rPr lang="it-IT" altLang="ja-JP" dirty="0" err="1">
                <a:solidFill>
                  <a:schemeClr val="tx1"/>
                </a:solidFill>
                <a:latin typeface="+mn-lt"/>
                <a:ea typeface="ＭＳ Ｐゴシック" charset="0"/>
                <a:cs typeface="Helvetica"/>
              </a:rPr>
              <a:t>pu</a:t>
            </a:r>
            <a:r>
              <a:rPr lang="de-CH" altLang="ja-JP" dirty="0" err="1">
                <a:solidFill>
                  <a:schemeClr val="tx1"/>
                </a:solidFill>
                <a:latin typeface="+mn-lt"/>
                <a:ea typeface="ＭＳ Ｐゴシック" charset="0"/>
                <a:cs typeface="Helvetica"/>
              </a:rPr>
              <a:t>ò</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licenziare</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un</a:t>
            </a:r>
            <a:r>
              <a:rPr lang="de-CH" altLang="ja-JP" dirty="0">
                <a:solidFill>
                  <a:schemeClr val="tx1"/>
                </a:solidFill>
                <a:latin typeface="+mn-lt"/>
                <a:ea typeface="ＭＳ Ｐゴシック" charset="0"/>
                <a:cs typeface="Helvetica"/>
              </a:rPr>
              <a:t> dipendente per </a:t>
            </a:r>
            <a:r>
              <a:rPr lang="de-CH" altLang="ja-JP" dirty="0" err="1">
                <a:solidFill>
                  <a:schemeClr val="tx1"/>
                </a:solidFill>
                <a:latin typeface="+mn-lt"/>
                <a:ea typeface="ＭＳ Ｐゴシック" charset="0"/>
                <a:cs typeface="Helvetica"/>
              </a:rPr>
              <a:t>motivi</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che</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riguardano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maggiormente</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un</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sesso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rispetto</a:t>
            </a:r>
            <a:r>
              <a:rPr lang="de-CH" altLang="ja-JP" dirty="0">
                <a:solidFill>
                  <a:schemeClr val="tx1"/>
                </a:solidFill>
                <a:latin typeface="+mn-lt"/>
                <a:ea typeface="ＭＳ Ｐゴシック" charset="0"/>
                <a:cs typeface="Helvetica"/>
              </a:rPr>
              <a:t> </a:t>
            </a:r>
            <a:r>
              <a:rPr lang="de-CH" altLang="ja-JP" dirty="0" err="1">
                <a:solidFill>
                  <a:schemeClr val="tx1"/>
                </a:solidFill>
                <a:latin typeface="+mn-lt"/>
                <a:ea typeface="ＭＳ Ｐゴシック" charset="0"/>
                <a:cs typeface="Helvetica"/>
              </a:rPr>
              <a:t>all’altro</a:t>
            </a:r>
            <a:r>
              <a:rPr lang="de-CH" altLang="ja-JP" dirty="0">
                <a:solidFill>
                  <a:schemeClr val="tx1"/>
                </a:solidFill>
                <a:latin typeface="+mn-lt"/>
                <a:ea typeface="ＭＳ Ｐゴシック" charset="0"/>
                <a:cs typeface="Helvetica"/>
              </a:rPr>
              <a:t> (per es. </a:t>
            </a:r>
            <a:r>
              <a:rPr lang="de-CH" altLang="ja-JP" dirty="0" err="1">
                <a:solidFill>
                  <a:schemeClr val="tx1"/>
                </a:solidFill>
                <a:latin typeface="+mn-lt"/>
                <a:ea typeface="ＭＳ Ｐゴシック" charset="0"/>
                <a:cs typeface="Helvetica"/>
              </a:rPr>
              <a:t>gravidanza</a:t>
            </a:r>
            <a:r>
              <a:rPr lang="de-CH" altLang="ja-JP" dirty="0">
                <a:solidFill>
                  <a:schemeClr val="tx1"/>
                </a:solidFill>
                <a:latin typeface="+mn-lt"/>
                <a:ea typeface="ＭＳ Ｐゴシック" charset="0"/>
                <a:cs typeface="Helvetica"/>
              </a:rPr>
              <a:t>).</a:t>
            </a:r>
          </a:p>
          <a:p>
            <a:pPr marL="0" indent="0">
              <a:buFont typeface="Arial" charset="0"/>
              <a:buNone/>
            </a:pPr>
            <a:endParaRPr lang="de-CH" sz="1700" dirty="0">
              <a:solidFill>
                <a:schemeClr val="tx1"/>
              </a:solidFill>
              <a:latin typeface="+mn-lt"/>
              <a:ea typeface="ＭＳ Ｐゴシック" charset="0"/>
            </a:endParaRPr>
          </a:p>
          <a:p>
            <a:pPr marL="0" indent="0">
              <a:buFont typeface="Arial" charset="0"/>
              <a:buNone/>
            </a:pPr>
            <a:r>
              <a:rPr lang="it-IT" sz="1700" dirty="0">
                <a:solidFill>
                  <a:schemeClr val="tx1"/>
                </a:solidFill>
                <a:latin typeface="+mn-lt"/>
                <a:ea typeface="ＭＳ Ｐゴシック" charset="0"/>
                <a:cs typeface="Helvetica"/>
              </a:rPr>
              <a:t>L</a:t>
            </a:r>
            <a:r>
              <a:rPr lang="ja-JP" altLang="it-IT" sz="1700">
                <a:solidFill>
                  <a:schemeClr val="tx1"/>
                </a:solidFill>
                <a:latin typeface="+mn-lt"/>
                <a:ea typeface="ＭＳ Ｐゴシック" charset="0"/>
                <a:cs typeface="Helvetica"/>
              </a:rPr>
              <a:t>’</a:t>
            </a:r>
            <a:r>
              <a:rPr lang="it-IT" altLang="ja-JP" sz="1700" dirty="0">
                <a:solidFill>
                  <a:schemeClr val="tx1"/>
                </a:solidFill>
                <a:latin typeface="+mn-lt"/>
                <a:ea typeface="ＭＳ Ｐゴシック" charset="0"/>
                <a:cs typeface="Helvetica"/>
              </a:rPr>
              <a:t>art. 10 della Legge sulla parità protegge dalla disdetta la vittima di una discriminazione che denuncia presso il datore di lavoro tale discriminazione. Il contratto di lavoro non </a:t>
            </a:r>
            <a:r>
              <a:rPr lang="it-IT" altLang="ja-JP" sz="1700" dirty="0" err="1">
                <a:solidFill>
                  <a:schemeClr val="tx1"/>
                </a:solidFill>
                <a:latin typeface="+mn-lt"/>
                <a:ea typeface="ＭＳ Ｐゴシック" charset="0"/>
                <a:cs typeface="Helvetica"/>
              </a:rPr>
              <a:t>pu</a:t>
            </a:r>
            <a:r>
              <a:rPr lang="de-CH" altLang="ja-JP" sz="1700" dirty="0" err="1">
                <a:solidFill>
                  <a:schemeClr val="tx1"/>
                </a:solidFill>
                <a:latin typeface="+mn-lt"/>
                <a:ea typeface="ＭＳ Ｐゴシック" charset="0"/>
                <a:cs typeface="Helvetica"/>
              </a:rPr>
              <a:t>ò</a:t>
            </a:r>
            <a:r>
              <a:rPr lang="de-CH" altLang="ja-JP" sz="1700" dirty="0">
                <a:solidFill>
                  <a:schemeClr val="tx1"/>
                </a:solidFill>
                <a:latin typeface="+mn-lt"/>
                <a:ea typeface="ＭＳ Ｐゴシック" charset="0"/>
                <a:cs typeface="Helvetica"/>
              </a:rPr>
              <a:t> </a:t>
            </a:r>
            <a:r>
              <a:rPr lang="de-CH" altLang="ja-JP" sz="1700" dirty="0" err="1">
                <a:solidFill>
                  <a:schemeClr val="tx1"/>
                </a:solidFill>
                <a:latin typeface="+mn-lt"/>
                <a:ea typeface="ＭＳ Ｐゴシック" charset="0"/>
                <a:cs typeface="Helvetica"/>
              </a:rPr>
              <a:t>essere</a:t>
            </a:r>
            <a:r>
              <a:rPr lang="de-CH" altLang="ja-JP" sz="1700" dirty="0">
                <a:solidFill>
                  <a:schemeClr val="tx1"/>
                </a:solidFill>
                <a:latin typeface="+mn-lt"/>
                <a:ea typeface="ＭＳ Ｐゴシック" charset="0"/>
                <a:cs typeface="Helvetica"/>
              </a:rPr>
              <a:t> </a:t>
            </a:r>
            <a:r>
              <a:rPr lang="de-CH" altLang="ja-JP" sz="1700" dirty="0" err="1">
                <a:solidFill>
                  <a:schemeClr val="tx1"/>
                </a:solidFill>
                <a:latin typeface="+mn-lt"/>
                <a:ea typeface="ＭＳ Ｐゴシック" charset="0"/>
                <a:cs typeface="Helvetica"/>
              </a:rPr>
              <a:t>disdetto</a:t>
            </a:r>
            <a:r>
              <a:rPr lang="de-CH" altLang="ja-JP" sz="1700" dirty="0">
                <a:solidFill>
                  <a:schemeClr val="tx1"/>
                </a:solidFill>
                <a:latin typeface="+mn-lt"/>
                <a:ea typeface="ＭＳ Ｐゴシック" charset="0"/>
                <a:cs typeface="Helvetica"/>
              </a:rPr>
              <a:t> </a:t>
            </a:r>
            <a:r>
              <a:rPr lang="de-CH" altLang="ja-JP" sz="1700" dirty="0" err="1">
                <a:solidFill>
                  <a:schemeClr val="tx1"/>
                </a:solidFill>
                <a:latin typeface="+mn-lt"/>
                <a:ea typeface="ＭＳ Ｐゴシック" charset="0"/>
                <a:cs typeface="Helvetica"/>
              </a:rPr>
              <a:t>durante</a:t>
            </a:r>
            <a:r>
              <a:rPr lang="de-CH" altLang="ja-JP" sz="1700" dirty="0">
                <a:solidFill>
                  <a:schemeClr val="tx1"/>
                </a:solidFill>
                <a:latin typeface="+mn-lt"/>
                <a:ea typeface="ＭＳ Ｐゴシック" charset="0"/>
                <a:cs typeface="Helvetica"/>
              </a:rPr>
              <a:t> le </a:t>
            </a:r>
            <a:r>
              <a:rPr lang="de-CH" altLang="ja-JP" sz="1700" dirty="0" err="1">
                <a:solidFill>
                  <a:schemeClr val="tx1"/>
                </a:solidFill>
                <a:latin typeface="+mn-lt"/>
                <a:ea typeface="ＭＳ Ｐゴシック" charset="0"/>
                <a:cs typeface="Helvetica"/>
              </a:rPr>
              <a:t>procedure</a:t>
            </a:r>
            <a:r>
              <a:rPr lang="de-CH" altLang="ja-JP" sz="1700" dirty="0">
                <a:solidFill>
                  <a:schemeClr val="tx1"/>
                </a:solidFill>
                <a:latin typeface="+mn-lt"/>
                <a:ea typeface="ＭＳ Ｐゴシック" charset="0"/>
                <a:cs typeface="Helvetica"/>
              </a:rPr>
              <a:t> </a:t>
            </a:r>
            <a:r>
              <a:rPr lang="de-CH" altLang="ja-JP" sz="1700" dirty="0" err="1">
                <a:solidFill>
                  <a:schemeClr val="tx1"/>
                </a:solidFill>
                <a:latin typeface="+mn-lt"/>
                <a:ea typeface="ＭＳ Ｐゴシック" charset="0"/>
                <a:cs typeface="Helvetica"/>
              </a:rPr>
              <a:t>avviate</a:t>
            </a:r>
            <a:r>
              <a:rPr lang="de-CH" altLang="ja-JP" sz="1700" dirty="0">
                <a:solidFill>
                  <a:schemeClr val="tx1"/>
                </a:solidFill>
                <a:latin typeface="+mn-lt"/>
                <a:ea typeface="ＭＳ Ｐゴシック" charset="0"/>
                <a:cs typeface="Helvetica"/>
              </a:rPr>
              <a:t> per </a:t>
            </a:r>
            <a:r>
              <a:rPr lang="de-CH" altLang="ja-JP" sz="1700" dirty="0" err="1">
                <a:solidFill>
                  <a:schemeClr val="tx1"/>
                </a:solidFill>
                <a:latin typeface="+mn-lt"/>
                <a:ea typeface="ＭＳ Ｐゴシック" charset="0"/>
                <a:cs typeface="Helvetica"/>
              </a:rPr>
              <a:t>difendere</a:t>
            </a:r>
            <a:r>
              <a:rPr lang="de-CH" altLang="ja-JP" sz="1700" dirty="0">
                <a:solidFill>
                  <a:schemeClr val="tx1"/>
                </a:solidFill>
                <a:latin typeface="+mn-lt"/>
                <a:ea typeface="ＭＳ Ｐゴシック" charset="0"/>
                <a:cs typeface="Helvetica"/>
              </a:rPr>
              <a:t> i </a:t>
            </a:r>
            <a:r>
              <a:rPr lang="de-CH" altLang="ja-JP" sz="1700" dirty="0" err="1">
                <a:solidFill>
                  <a:schemeClr val="tx1"/>
                </a:solidFill>
                <a:latin typeface="+mn-lt"/>
                <a:ea typeface="ＭＳ Ｐゴシック" charset="0"/>
                <a:cs typeface="Helvetica"/>
              </a:rPr>
              <a:t>propri</a:t>
            </a:r>
            <a:r>
              <a:rPr lang="de-CH" altLang="ja-JP" sz="1700" dirty="0">
                <a:solidFill>
                  <a:schemeClr val="tx1"/>
                </a:solidFill>
                <a:latin typeface="+mn-lt"/>
                <a:ea typeface="ＭＳ Ｐゴシック" charset="0"/>
                <a:cs typeface="Helvetica"/>
              </a:rPr>
              <a:t> </a:t>
            </a:r>
            <a:r>
              <a:rPr lang="de-CH" altLang="ja-JP" sz="1700" dirty="0" err="1">
                <a:solidFill>
                  <a:schemeClr val="tx1"/>
                </a:solidFill>
                <a:latin typeface="+mn-lt"/>
                <a:ea typeface="ＭＳ Ｐゴシック" charset="0"/>
                <a:cs typeface="Helvetica"/>
              </a:rPr>
              <a:t>diritti</a:t>
            </a:r>
            <a:r>
              <a:rPr lang="de-CH" altLang="ja-JP" sz="1700" dirty="0">
                <a:solidFill>
                  <a:schemeClr val="tx1"/>
                </a:solidFill>
                <a:latin typeface="+mn-lt"/>
                <a:ea typeface="ＭＳ Ｐゴシック" charset="0"/>
                <a:cs typeface="Helvetica"/>
              </a:rPr>
              <a:t> </a:t>
            </a:r>
            <a:r>
              <a:rPr lang="it-IT" altLang="ja-JP" sz="1700" dirty="0">
                <a:solidFill>
                  <a:schemeClr val="tx1"/>
                </a:solidFill>
                <a:latin typeface="+mn-lt"/>
                <a:ea typeface="ＭＳ Ｐゴシック" charset="0"/>
                <a:cs typeface="Helvetica"/>
              </a:rPr>
              <a:t> in seno all’azienda, nel corso della procedura stessa e nei sei mesi successivi.</a:t>
            </a:r>
          </a:p>
          <a:p>
            <a:pPr marL="0" indent="0">
              <a:buFont typeface="Arial" charset="0"/>
              <a:buNone/>
            </a:pPr>
            <a:endParaRPr lang="it-IT" altLang="ja-JP" sz="1700" dirty="0">
              <a:solidFill>
                <a:schemeClr val="tx1"/>
              </a:solidFill>
              <a:latin typeface="+mn-lt"/>
              <a:ea typeface="ＭＳ Ｐゴシック" charset="0"/>
              <a:cs typeface="Helvetica"/>
            </a:endParaRPr>
          </a:p>
          <a:p>
            <a:pPr lvl="0">
              <a:spcBef>
                <a:spcPts val="600"/>
              </a:spcBef>
              <a:defRPr>
                <a:uFillTx/>
              </a:defRPr>
            </a:pPr>
            <a:r>
              <a:rPr lang="it-IT" sz="1700" dirty="0">
                <a:solidFill>
                  <a:schemeClr val="tx1"/>
                </a:solidFill>
                <a:uFill>
                  <a:solidFill>
                    <a:srgbClr val="4C599A"/>
                  </a:solidFill>
                </a:uFill>
                <a:latin typeface="+mn-lt"/>
                <a:cs typeface="Helvetica"/>
                <a:sym typeface="Helvetica"/>
              </a:rPr>
              <a:t>La vittima di una disdetta per ritorsione </a:t>
            </a:r>
            <a:r>
              <a:rPr lang="it-IT" sz="1700" dirty="0" err="1">
                <a:solidFill>
                  <a:schemeClr val="tx1"/>
                </a:solidFill>
                <a:uFill>
                  <a:solidFill>
                    <a:srgbClr val="4C599A"/>
                  </a:solidFill>
                </a:uFill>
                <a:latin typeface="+mn-lt"/>
                <a:cs typeface="Helvetica"/>
                <a:sym typeface="Helvetica"/>
              </a:rPr>
              <a:t>pu</a:t>
            </a:r>
            <a:r>
              <a:rPr lang="de-CH" sz="1700" dirty="0" err="1">
                <a:solidFill>
                  <a:schemeClr val="tx1"/>
                </a:solidFill>
                <a:uFill>
                  <a:solidFill>
                    <a:srgbClr val="4C599A"/>
                  </a:solidFill>
                </a:uFill>
                <a:latin typeface="+mn-lt"/>
                <a:cs typeface="Helvetica"/>
                <a:sym typeface="Helvetica"/>
              </a:rPr>
              <a:t>ò</a:t>
            </a:r>
            <a:r>
              <a:rPr lang="de-CH" sz="1700" dirty="0">
                <a:solidFill>
                  <a:schemeClr val="tx1"/>
                </a:solidFill>
                <a:uFill>
                  <a:solidFill>
                    <a:srgbClr val="4C599A"/>
                  </a:solidFill>
                </a:uFill>
                <a:latin typeface="+mn-lt"/>
                <a:cs typeface="Helvetica"/>
                <a:sym typeface="Helvetica"/>
              </a:rPr>
              <a:t> </a:t>
            </a:r>
            <a:r>
              <a:rPr lang="de-CH" sz="1700" dirty="0" err="1">
                <a:solidFill>
                  <a:schemeClr val="tx1"/>
                </a:solidFill>
                <a:uFill>
                  <a:solidFill>
                    <a:srgbClr val="4C599A"/>
                  </a:solidFill>
                </a:uFill>
                <a:latin typeface="+mn-lt"/>
                <a:cs typeface="Helvetica"/>
                <a:sym typeface="Helvetica"/>
              </a:rPr>
              <a:t>scegliere</a:t>
            </a:r>
            <a:r>
              <a:rPr lang="de-CH" sz="1700" dirty="0">
                <a:solidFill>
                  <a:schemeClr val="tx1"/>
                </a:solidFill>
                <a:uFill>
                  <a:solidFill>
                    <a:srgbClr val="4C599A"/>
                  </a:solidFill>
                </a:uFill>
                <a:latin typeface="+mn-lt"/>
                <a:cs typeface="Helvetica"/>
                <a:sym typeface="Helvetica"/>
              </a:rPr>
              <a:t> </a:t>
            </a:r>
            <a:r>
              <a:rPr lang="de-CH" sz="1700" dirty="0" err="1">
                <a:solidFill>
                  <a:schemeClr val="tx1"/>
                </a:solidFill>
                <a:uFill>
                  <a:solidFill>
                    <a:srgbClr val="4C599A"/>
                  </a:solidFill>
                </a:uFill>
                <a:latin typeface="+mn-lt"/>
                <a:cs typeface="Helvetica"/>
                <a:sym typeface="Helvetica"/>
              </a:rPr>
              <a:t>tra</a:t>
            </a:r>
            <a:r>
              <a:rPr lang="de-CH" sz="1700" dirty="0">
                <a:solidFill>
                  <a:schemeClr val="tx1"/>
                </a:solidFill>
                <a:uFill>
                  <a:solidFill>
                    <a:srgbClr val="4C599A"/>
                  </a:solidFill>
                </a:uFill>
                <a:latin typeface="+mn-lt"/>
                <a:cs typeface="Helvetica"/>
                <a:sym typeface="Helvetica"/>
              </a:rPr>
              <a:t> </a:t>
            </a:r>
            <a:r>
              <a:rPr lang="de-CH" sz="1700" dirty="0" err="1">
                <a:solidFill>
                  <a:schemeClr val="tx1"/>
                </a:solidFill>
                <a:uFill>
                  <a:solidFill>
                    <a:srgbClr val="4C599A"/>
                  </a:solidFill>
                </a:uFill>
                <a:latin typeface="+mn-lt"/>
                <a:cs typeface="Helvetica"/>
                <a:sym typeface="Helvetica"/>
              </a:rPr>
              <a:t>il</a:t>
            </a:r>
            <a:r>
              <a:rPr lang="de-CH" sz="1700" dirty="0">
                <a:solidFill>
                  <a:schemeClr val="tx1"/>
                </a:solidFill>
                <a:uFill>
                  <a:solidFill>
                    <a:srgbClr val="4C599A"/>
                  </a:solidFill>
                </a:uFill>
                <a:latin typeface="+mn-lt"/>
                <a:cs typeface="Helvetica"/>
                <a:sym typeface="Helvetica"/>
              </a:rPr>
              <a:t> </a:t>
            </a:r>
            <a:r>
              <a:rPr lang="de-CH" sz="1700" dirty="0" err="1">
                <a:solidFill>
                  <a:schemeClr val="tx1"/>
                </a:solidFill>
                <a:uFill>
                  <a:solidFill>
                    <a:srgbClr val="4C599A"/>
                  </a:solidFill>
                </a:uFill>
                <a:latin typeface="+mn-lt"/>
                <a:cs typeface="Helvetica"/>
                <a:sym typeface="Helvetica"/>
              </a:rPr>
              <a:t>versamento</a:t>
            </a:r>
            <a:r>
              <a:rPr lang="de-CH" sz="1700" dirty="0">
                <a:solidFill>
                  <a:schemeClr val="tx1"/>
                </a:solidFill>
                <a:uFill>
                  <a:solidFill>
                    <a:srgbClr val="4C599A"/>
                  </a:solidFill>
                </a:uFill>
                <a:latin typeface="+mn-lt"/>
                <a:cs typeface="Helvetica"/>
                <a:sym typeface="Helvetica"/>
              </a:rPr>
              <a:t> di </a:t>
            </a:r>
            <a:r>
              <a:rPr lang="de-CH" sz="1700" dirty="0" err="1">
                <a:solidFill>
                  <a:schemeClr val="tx1"/>
                </a:solidFill>
                <a:uFill>
                  <a:solidFill>
                    <a:srgbClr val="4C599A"/>
                  </a:solidFill>
                </a:uFill>
                <a:latin typeface="+mn-lt"/>
                <a:cs typeface="Helvetica"/>
                <a:sym typeface="Helvetica"/>
              </a:rPr>
              <a:t>un’indennità</a:t>
            </a:r>
            <a:r>
              <a:rPr lang="de-CH" sz="1700" dirty="0">
                <a:solidFill>
                  <a:schemeClr val="tx1"/>
                </a:solidFill>
                <a:uFill>
                  <a:solidFill>
                    <a:srgbClr val="4C599A"/>
                  </a:solidFill>
                </a:uFill>
                <a:latin typeface="+mn-lt"/>
                <a:cs typeface="Helvetica"/>
                <a:sym typeface="Helvetica"/>
              </a:rPr>
              <a:t> </a:t>
            </a:r>
            <a:r>
              <a:rPr lang="de-CH" sz="1700" dirty="0" err="1">
                <a:solidFill>
                  <a:schemeClr val="tx1"/>
                </a:solidFill>
                <a:uFill>
                  <a:solidFill>
                    <a:srgbClr val="4C599A"/>
                  </a:solidFill>
                </a:uFill>
                <a:latin typeface="+mn-lt"/>
                <a:cs typeface="Helvetica"/>
                <a:sym typeface="Helvetica"/>
              </a:rPr>
              <a:t>e</a:t>
            </a:r>
            <a:r>
              <a:rPr lang="de-CH" sz="1700" dirty="0">
                <a:solidFill>
                  <a:schemeClr val="tx1"/>
                </a:solidFill>
                <a:uFill>
                  <a:solidFill>
                    <a:srgbClr val="4C599A"/>
                  </a:solidFill>
                </a:uFill>
                <a:latin typeface="+mn-lt"/>
                <a:cs typeface="Helvetica"/>
                <a:sym typeface="Helvetica"/>
              </a:rPr>
              <a:t> </a:t>
            </a:r>
            <a:r>
              <a:rPr lang="de-CH" sz="1700" u="sng" dirty="0">
                <a:solidFill>
                  <a:schemeClr val="tx1"/>
                </a:solidFill>
                <a:uFill>
                  <a:solidFill>
                    <a:srgbClr val="4C599A"/>
                  </a:solidFill>
                </a:uFill>
                <a:latin typeface="+mn-lt"/>
                <a:cs typeface="Helvetica"/>
                <a:sym typeface="Helvetica"/>
              </a:rPr>
              <a:t>la </a:t>
            </a:r>
            <a:r>
              <a:rPr lang="de-CH" sz="1700" u="sng" dirty="0" err="1">
                <a:solidFill>
                  <a:schemeClr val="tx1"/>
                </a:solidFill>
                <a:uFill>
                  <a:solidFill>
                    <a:srgbClr val="4C599A"/>
                  </a:solidFill>
                </a:uFill>
                <a:latin typeface="+mn-lt"/>
                <a:cs typeface="Helvetica"/>
                <a:sym typeface="Helvetica"/>
              </a:rPr>
              <a:t>reintegrazione</a:t>
            </a:r>
            <a:r>
              <a:rPr lang="de-CH" sz="1700" u="sng" dirty="0">
                <a:solidFill>
                  <a:schemeClr val="tx1"/>
                </a:solidFill>
                <a:uFill>
                  <a:solidFill>
                    <a:srgbClr val="4C599A"/>
                  </a:solidFill>
                </a:uFill>
                <a:latin typeface="+mn-lt"/>
                <a:cs typeface="Helvetica"/>
                <a:sym typeface="Helvetica"/>
              </a:rPr>
              <a:t> in </a:t>
            </a:r>
            <a:r>
              <a:rPr lang="de-CH" sz="1700" u="sng" dirty="0" err="1">
                <a:solidFill>
                  <a:schemeClr val="tx1"/>
                </a:solidFill>
                <a:uFill>
                  <a:solidFill>
                    <a:srgbClr val="4C599A"/>
                  </a:solidFill>
                </a:uFill>
                <a:latin typeface="+mn-lt"/>
                <a:cs typeface="Helvetica"/>
                <a:sym typeface="Helvetica"/>
              </a:rPr>
              <a:t>azienda</a:t>
            </a:r>
            <a:r>
              <a:rPr lang="de-CH" sz="1700" dirty="0">
                <a:solidFill>
                  <a:schemeClr val="tx1"/>
                </a:solidFill>
                <a:uFill>
                  <a:solidFill>
                    <a:srgbClr val="4C599A"/>
                  </a:solidFill>
                </a:uFill>
                <a:latin typeface="+mn-lt"/>
                <a:cs typeface="Helvetica"/>
                <a:sym typeface="Helvetica"/>
              </a:rPr>
              <a:t>. </a:t>
            </a:r>
          </a:p>
          <a:p>
            <a:pPr lvl="0">
              <a:spcBef>
                <a:spcPts val="600"/>
              </a:spcBef>
              <a:defRPr>
                <a:uFillTx/>
              </a:defRPr>
            </a:pPr>
            <a:endParaRPr lang="de-CH" sz="1700" dirty="0">
              <a:solidFill>
                <a:schemeClr val="tx1"/>
              </a:solidFill>
              <a:uFill>
                <a:solidFill>
                  <a:srgbClr val="4C599A"/>
                </a:solidFill>
              </a:uFill>
              <a:latin typeface="+mn-lt"/>
              <a:cs typeface="Helvetica"/>
              <a:sym typeface="Helvetica"/>
            </a:endParaRPr>
          </a:p>
          <a:p>
            <a:pPr marL="0" indent="0">
              <a:buFont typeface="Arial" charset="0"/>
              <a:buNone/>
            </a:pPr>
            <a:r>
              <a:rPr lang="it-IT" altLang="ja-JP" sz="1700" dirty="0">
                <a:solidFill>
                  <a:schemeClr val="tx1"/>
                </a:solidFill>
                <a:latin typeface="+mn-lt"/>
                <a:ea typeface="ＭＳ Ｐゴシック" charset="0"/>
                <a:cs typeface="Helvetica"/>
              </a:rPr>
              <a:t>Es. una collaboratrice sostiene di aver subito una molestia sessuale. La società presso quale lavora svolge un’inchiesta interna dalla quale non risulta alcuna molestia. Per i sei mesi successivi la lavoratrice è protetta dalla disdetta.</a:t>
            </a:r>
          </a:p>
          <a:p>
            <a:pPr marL="0" indent="0">
              <a:buFont typeface="Arial" charset="0"/>
              <a:buNone/>
            </a:pPr>
            <a:endParaRPr sz="1600" dirty="0">
              <a:solidFill>
                <a:srgbClr val="4C599A"/>
              </a:solidFill>
              <a:uFill>
                <a:solidFill>
                  <a:srgbClr val="4C599A"/>
                </a:solidFill>
              </a:uFill>
              <a:latin typeface="+mj-lt"/>
              <a:ea typeface="+mj-ea"/>
              <a:cs typeface="+mj-cs"/>
              <a:sym typeface="Helvetica"/>
            </a:endParaRPr>
          </a:p>
        </p:txBody>
      </p:sp>
    </p:spTree>
    <p:extLst>
      <p:ext uri="{BB962C8B-B14F-4D97-AF65-F5344CB8AC3E}">
        <p14:creationId xmlns:p14="http://schemas.microsoft.com/office/powerpoint/2010/main" val="107142110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22</a:t>
            </a:fld>
            <a:endParaRPr lang="it-IT"/>
          </a:p>
        </p:txBody>
      </p:sp>
      <p:sp>
        <p:nvSpPr>
          <p:cNvPr id="67" name="Shape 67"/>
          <p:cNvSpPr/>
          <p:nvPr/>
        </p:nvSpPr>
        <p:spPr>
          <a:xfrm>
            <a:off x="546100" y="14986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fontScale="92500" lnSpcReduction="10000"/>
          </a:bodyPr>
          <a:lstStyle/>
          <a:p>
            <a:pPr lvl="0">
              <a:spcBef>
                <a:spcPts val="600"/>
              </a:spcBef>
              <a:defRPr>
                <a:uFillTx/>
              </a:defRPr>
            </a:pPr>
            <a:endParaRPr sz="2800" dirty="0">
              <a:uFill>
                <a:solidFill/>
              </a:uFill>
            </a:endParaRPr>
          </a:p>
          <a:p>
            <a:pPr lvl="0">
              <a:spcBef>
                <a:spcPts val="1200"/>
              </a:spcBef>
              <a:defRPr>
                <a:uFillTx/>
              </a:defRPr>
            </a:pPr>
            <a:endParaRPr lang="de-CH" sz="1900" b="1" dirty="0">
              <a:solidFill>
                <a:schemeClr val="tx1"/>
              </a:solidFill>
              <a:uFill>
                <a:solidFill>
                  <a:srgbClr val="4C599A"/>
                </a:solidFill>
              </a:uFill>
              <a:latin typeface="+mn-lt"/>
              <a:cs typeface="Helvetica"/>
              <a:sym typeface="Helvetica"/>
            </a:endParaRPr>
          </a:p>
          <a:p>
            <a:pPr lvl="0">
              <a:spcBef>
                <a:spcPts val="1200"/>
              </a:spcBef>
              <a:defRPr>
                <a:uFillTx/>
              </a:defRPr>
            </a:pPr>
            <a:r>
              <a:rPr lang="de-CH" sz="1900" b="1" dirty="0" err="1">
                <a:solidFill>
                  <a:schemeClr val="tx1"/>
                </a:solidFill>
                <a:uFill>
                  <a:solidFill>
                    <a:srgbClr val="4C599A"/>
                  </a:solidFill>
                </a:uFill>
                <a:latin typeface="+mn-lt"/>
                <a:cs typeface="Helvetica"/>
                <a:sym typeface="Helvetica"/>
              </a:rPr>
              <a:t>Procedura</a:t>
            </a:r>
            <a:r>
              <a:rPr lang="de-CH" sz="1900" b="1" dirty="0">
                <a:solidFill>
                  <a:schemeClr val="tx1"/>
                </a:solidFill>
                <a:uFill>
                  <a:solidFill>
                    <a:srgbClr val="4C599A"/>
                  </a:solidFill>
                </a:uFill>
                <a:latin typeface="+mn-lt"/>
                <a:cs typeface="Helvetica"/>
                <a:sym typeface="Helvetica"/>
              </a:rPr>
              <a:t> </a:t>
            </a:r>
            <a:r>
              <a:rPr lang="de-CH" sz="1900" b="1" dirty="0" err="1">
                <a:solidFill>
                  <a:schemeClr val="tx1"/>
                </a:solidFill>
                <a:uFill>
                  <a:solidFill>
                    <a:srgbClr val="4C599A"/>
                  </a:solidFill>
                </a:uFill>
                <a:latin typeface="+mn-lt"/>
                <a:cs typeface="Helvetica"/>
                <a:sym typeface="Helvetica"/>
              </a:rPr>
              <a:t>giudiziaria</a:t>
            </a:r>
            <a:r>
              <a:rPr lang="de-CH" sz="1900" b="1" dirty="0">
                <a:solidFill>
                  <a:schemeClr val="tx1"/>
                </a:solidFill>
                <a:uFill>
                  <a:solidFill>
                    <a:srgbClr val="4C599A"/>
                  </a:solidFill>
                </a:uFill>
                <a:latin typeface="+mn-lt"/>
                <a:cs typeface="Helvetica"/>
                <a:sym typeface="Helvetica"/>
              </a:rPr>
              <a:t> </a:t>
            </a:r>
          </a:p>
          <a:p>
            <a:pPr lvl="0">
              <a:spcBef>
                <a:spcPts val="1200"/>
              </a:spcBef>
              <a:defRPr>
                <a:uFillTx/>
              </a:defRPr>
            </a:pPr>
            <a:r>
              <a:rPr lang="de-CH" sz="1600" b="1" dirty="0">
                <a:solidFill>
                  <a:schemeClr val="tx1"/>
                </a:solidFill>
                <a:uFill>
                  <a:solidFill>
                    <a:srgbClr val="4C599A"/>
                  </a:solidFill>
                </a:uFill>
                <a:latin typeface="+mn-lt"/>
                <a:cs typeface="Helvetica"/>
                <a:sym typeface="Helvetica"/>
              </a:rPr>
              <a:t> </a:t>
            </a:r>
          </a:p>
          <a:p>
            <a:pPr marL="0" indent="0">
              <a:buFont typeface="Arial" charset="0"/>
              <a:buNone/>
            </a:pPr>
            <a:r>
              <a:rPr lang="it-IT" dirty="0">
                <a:solidFill>
                  <a:schemeClr val="tx1"/>
                </a:solidFill>
                <a:latin typeface="+mn-lt"/>
                <a:ea typeface="ＭＳ Ｐゴシック" charset="0"/>
                <a:cs typeface="Helvetica"/>
              </a:rPr>
              <a:t>Giusta l’art. 5 </a:t>
            </a:r>
            <a:r>
              <a:rPr lang="it-IT" dirty="0" err="1">
                <a:solidFill>
                  <a:schemeClr val="tx1"/>
                </a:solidFill>
                <a:latin typeface="+mn-lt"/>
                <a:ea typeface="ＭＳ Ｐゴシック" charset="0"/>
                <a:cs typeface="Helvetica"/>
              </a:rPr>
              <a:t>Lpar</a:t>
            </a:r>
            <a:r>
              <a:rPr lang="it-IT" dirty="0">
                <a:solidFill>
                  <a:schemeClr val="tx1"/>
                </a:solidFill>
                <a:latin typeface="+mn-lt"/>
                <a:ea typeface="ＭＳ Ｐゴシック" charset="0"/>
                <a:cs typeface="Helvetica"/>
              </a:rPr>
              <a:t> in caso di discriminazione l’</a:t>
            </a:r>
            <a:r>
              <a:rPr lang="it-IT" altLang="ja-JP" dirty="0">
                <a:solidFill>
                  <a:schemeClr val="tx1"/>
                </a:solidFill>
                <a:latin typeface="+mn-lt"/>
                <a:ea typeface="ＭＳ Ｐゴシック" charset="0"/>
                <a:cs typeface="Helvetica"/>
              </a:rPr>
              <a:t>interessato/a può chiedere al Giudice con la propria petizione:</a:t>
            </a:r>
          </a:p>
          <a:p>
            <a:pPr marL="0" indent="0">
              <a:buFont typeface="Arial" charset="0"/>
              <a:buNone/>
            </a:pPr>
            <a:endParaRPr lang="it-IT" altLang="ja-JP" dirty="0">
              <a:solidFill>
                <a:schemeClr val="tx1"/>
              </a:solidFill>
              <a:latin typeface="+mn-lt"/>
              <a:ea typeface="ＭＳ Ｐゴシック" charset="0"/>
              <a:cs typeface="Helvetica"/>
            </a:endParaRPr>
          </a:p>
          <a:p>
            <a:pPr marL="285750" indent="-285750">
              <a:buFont typeface="Arial"/>
              <a:buChar char="•"/>
            </a:pPr>
            <a:r>
              <a:rPr lang="it-IT" altLang="ja-JP" dirty="0">
                <a:solidFill>
                  <a:schemeClr val="tx1"/>
                </a:solidFill>
                <a:latin typeface="+mn-lt"/>
                <a:ea typeface="ＭＳ Ｐゴシック" charset="0"/>
                <a:cs typeface="Helvetica"/>
              </a:rPr>
              <a:t>di </a:t>
            </a:r>
            <a:r>
              <a:rPr lang="it-IT" altLang="ja-JP" b="1" dirty="0">
                <a:solidFill>
                  <a:schemeClr val="tx1"/>
                </a:solidFill>
                <a:latin typeface="+mn-lt"/>
                <a:ea typeface="ＭＳ Ｐゴシック" charset="0"/>
                <a:cs typeface="Helvetica"/>
              </a:rPr>
              <a:t>proibire</a:t>
            </a:r>
            <a:r>
              <a:rPr lang="it-IT" altLang="ja-JP" dirty="0">
                <a:solidFill>
                  <a:schemeClr val="tx1"/>
                </a:solidFill>
                <a:latin typeface="+mn-lt"/>
                <a:ea typeface="ＭＳ Ｐゴシック" charset="0"/>
                <a:cs typeface="Helvetica"/>
              </a:rPr>
              <a:t> una discriminazione imminente, </a:t>
            </a:r>
          </a:p>
          <a:p>
            <a:pPr marL="285750" indent="-285750">
              <a:buFont typeface="Arial"/>
              <a:buChar char="•"/>
            </a:pPr>
            <a:r>
              <a:rPr lang="it-IT" altLang="ja-JP" dirty="0">
                <a:solidFill>
                  <a:schemeClr val="tx1"/>
                </a:solidFill>
                <a:latin typeface="+mn-lt"/>
                <a:ea typeface="ＭＳ Ｐゴシック" charset="0"/>
                <a:cs typeface="Helvetica"/>
              </a:rPr>
              <a:t>di far </a:t>
            </a:r>
            <a:r>
              <a:rPr lang="it-IT" altLang="ja-JP" b="1" dirty="0">
                <a:solidFill>
                  <a:schemeClr val="tx1"/>
                </a:solidFill>
                <a:latin typeface="+mn-lt"/>
                <a:ea typeface="ＭＳ Ｐゴシック" charset="0"/>
                <a:cs typeface="Helvetica"/>
              </a:rPr>
              <a:t>cessare </a:t>
            </a:r>
            <a:r>
              <a:rPr lang="it-IT" altLang="ja-JP" dirty="0">
                <a:solidFill>
                  <a:schemeClr val="tx1"/>
                </a:solidFill>
                <a:latin typeface="+mn-lt"/>
                <a:ea typeface="ＭＳ Ｐゴシック" charset="0"/>
                <a:cs typeface="Helvetica"/>
              </a:rPr>
              <a:t>o far </a:t>
            </a:r>
            <a:r>
              <a:rPr lang="it-IT" altLang="ja-JP" b="1" dirty="0">
                <a:solidFill>
                  <a:schemeClr val="tx1"/>
                </a:solidFill>
                <a:latin typeface="+mn-lt"/>
                <a:ea typeface="ＭＳ Ｐゴシック" charset="0"/>
                <a:cs typeface="Helvetica"/>
              </a:rPr>
              <a:t>accertare</a:t>
            </a:r>
            <a:r>
              <a:rPr lang="it-IT" altLang="ja-JP" dirty="0">
                <a:solidFill>
                  <a:schemeClr val="tx1"/>
                </a:solidFill>
                <a:latin typeface="+mn-lt"/>
                <a:ea typeface="ＭＳ Ｐゴシック" charset="0"/>
                <a:cs typeface="Helvetica"/>
              </a:rPr>
              <a:t> una discriminazione attuale,</a:t>
            </a:r>
          </a:p>
          <a:p>
            <a:pPr marL="285750" indent="-285750">
              <a:buFont typeface="Arial"/>
              <a:buChar char="•"/>
            </a:pPr>
            <a:r>
              <a:rPr lang="it-IT" altLang="ja-JP" dirty="0">
                <a:solidFill>
                  <a:schemeClr val="tx1"/>
                </a:solidFill>
                <a:latin typeface="+mn-lt"/>
                <a:ea typeface="ＭＳ Ｐゴシック" charset="0"/>
                <a:cs typeface="Helvetica"/>
              </a:rPr>
              <a:t>di </a:t>
            </a:r>
            <a:r>
              <a:rPr lang="it-IT" altLang="ja-JP" b="1" dirty="0">
                <a:solidFill>
                  <a:schemeClr val="tx1"/>
                </a:solidFill>
                <a:latin typeface="+mn-lt"/>
                <a:ea typeface="ＭＳ Ｐゴシック" charset="0"/>
                <a:cs typeface="Helvetica"/>
              </a:rPr>
              <a:t>ordinare</a:t>
            </a:r>
            <a:r>
              <a:rPr lang="it-IT" altLang="ja-JP" dirty="0">
                <a:solidFill>
                  <a:schemeClr val="tx1"/>
                </a:solidFill>
                <a:latin typeface="+mn-lt"/>
                <a:ea typeface="ＭＳ Ｐゴシック" charset="0"/>
                <a:cs typeface="Helvetica"/>
              </a:rPr>
              <a:t> il pagamento del salario dovuto. </a:t>
            </a:r>
          </a:p>
          <a:p>
            <a:pPr marL="0" indent="0">
              <a:buFont typeface="Arial" charset="0"/>
              <a:buNone/>
            </a:pPr>
            <a:endParaRPr lang="it-IT" dirty="0">
              <a:solidFill>
                <a:schemeClr val="tx1"/>
              </a:solidFill>
              <a:latin typeface="+mn-lt"/>
              <a:ea typeface="ＭＳ Ｐゴシック" charset="0"/>
              <a:cs typeface="Helvetica"/>
            </a:endParaRPr>
          </a:p>
          <a:p>
            <a:pPr marL="0" indent="0">
              <a:buFont typeface="Arial" charset="0"/>
              <a:buNone/>
            </a:pPr>
            <a:r>
              <a:rPr lang="it-IT" dirty="0">
                <a:solidFill>
                  <a:schemeClr val="tx1"/>
                </a:solidFill>
                <a:latin typeface="+mn-lt"/>
                <a:ea typeface="ＭＳ Ｐゴシック" charset="0"/>
                <a:cs typeface="Helvetica"/>
              </a:rPr>
              <a:t>Inoltre la vittima di una discriminazione </a:t>
            </a:r>
            <a:r>
              <a:rPr lang="it-IT" dirty="0" err="1">
                <a:solidFill>
                  <a:schemeClr val="tx1"/>
                </a:solidFill>
                <a:latin typeface="+mn-lt"/>
                <a:ea typeface="ＭＳ Ｐゴシック" charset="0"/>
                <a:cs typeface="Helvetica"/>
              </a:rPr>
              <a:t>pu</a:t>
            </a:r>
            <a:r>
              <a:rPr lang="de-CH" dirty="0" err="1">
                <a:solidFill>
                  <a:schemeClr val="tx1"/>
                </a:solidFill>
                <a:latin typeface="+mn-lt"/>
                <a:ea typeface="ＭＳ Ｐゴシック" charset="0"/>
                <a:cs typeface="Helvetica"/>
              </a:rPr>
              <a:t>ò</a:t>
            </a:r>
            <a:r>
              <a:rPr lang="de-CH" dirty="0">
                <a:solidFill>
                  <a:schemeClr val="tx1"/>
                </a:solidFill>
                <a:latin typeface="+mn-lt"/>
                <a:ea typeface="ＭＳ Ｐゴシック" charset="0"/>
                <a:cs typeface="Helvetica"/>
              </a:rPr>
              <a:t> </a:t>
            </a:r>
            <a:r>
              <a:rPr lang="de-CH" dirty="0" err="1">
                <a:solidFill>
                  <a:schemeClr val="tx1"/>
                </a:solidFill>
                <a:latin typeface="+mn-lt"/>
                <a:ea typeface="ＭＳ Ｐゴシック" charset="0"/>
                <a:cs typeface="Helvetica"/>
              </a:rPr>
              <a:t>chiedere</a:t>
            </a:r>
            <a:r>
              <a:rPr lang="de-CH" dirty="0">
                <a:solidFill>
                  <a:schemeClr val="tx1"/>
                </a:solidFill>
                <a:latin typeface="+mn-lt"/>
                <a:ea typeface="ＭＳ Ｐゴシック" charset="0"/>
                <a:cs typeface="Helvetica"/>
              </a:rPr>
              <a:t> </a:t>
            </a:r>
            <a:r>
              <a:rPr lang="de-CH" dirty="0" err="1">
                <a:solidFill>
                  <a:schemeClr val="tx1"/>
                </a:solidFill>
                <a:latin typeface="+mn-lt"/>
                <a:ea typeface="ＭＳ Ｐゴシック" charset="0"/>
                <a:cs typeface="Helvetica"/>
              </a:rPr>
              <a:t>il</a:t>
            </a:r>
            <a:r>
              <a:rPr lang="de-CH" dirty="0">
                <a:solidFill>
                  <a:schemeClr val="tx1"/>
                </a:solidFill>
                <a:latin typeface="+mn-lt"/>
                <a:ea typeface="ＭＳ Ｐゴシック" charset="0"/>
                <a:cs typeface="Helvetica"/>
              </a:rPr>
              <a:t> </a:t>
            </a:r>
            <a:r>
              <a:rPr lang="de-CH" dirty="0" err="1">
                <a:solidFill>
                  <a:schemeClr val="tx1"/>
                </a:solidFill>
                <a:latin typeface="+mn-lt"/>
                <a:ea typeface="ＭＳ Ｐゴシック" charset="0"/>
                <a:cs typeface="Helvetica"/>
              </a:rPr>
              <a:t>versamento</a:t>
            </a:r>
            <a:r>
              <a:rPr lang="de-CH" dirty="0">
                <a:solidFill>
                  <a:schemeClr val="tx1"/>
                </a:solidFill>
                <a:latin typeface="+mn-lt"/>
                <a:ea typeface="ＭＳ Ｐゴシック" charset="0"/>
                <a:cs typeface="Helvetica"/>
              </a:rPr>
              <a:t> di </a:t>
            </a:r>
            <a:r>
              <a:rPr lang="de-CH" dirty="0" err="1">
                <a:solidFill>
                  <a:schemeClr val="tx1"/>
                </a:solidFill>
                <a:latin typeface="+mn-lt"/>
                <a:ea typeface="ＭＳ Ｐゴシック" charset="0"/>
                <a:cs typeface="Helvetica"/>
              </a:rPr>
              <a:t>un’indennità</a:t>
            </a:r>
            <a:r>
              <a:rPr lang="de-CH" dirty="0">
                <a:solidFill>
                  <a:schemeClr val="tx1"/>
                </a:solidFill>
                <a:latin typeface="+mn-lt"/>
                <a:ea typeface="ＭＳ Ｐゴシック" charset="0"/>
                <a:cs typeface="Helvetica"/>
              </a:rPr>
              <a:t> </a:t>
            </a:r>
            <a:r>
              <a:rPr lang="de-CH" dirty="0" err="1">
                <a:solidFill>
                  <a:schemeClr val="tx1"/>
                </a:solidFill>
                <a:latin typeface="+mn-lt"/>
                <a:ea typeface="ＭＳ Ｐゴシック" charset="0"/>
                <a:cs typeface="Helvetica"/>
              </a:rPr>
              <a:t>e</a:t>
            </a:r>
            <a:r>
              <a:rPr lang="de-CH" dirty="0">
                <a:solidFill>
                  <a:schemeClr val="tx1"/>
                </a:solidFill>
                <a:latin typeface="+mn-lt"/>
                <a:ea typeface="ＭＳ Ｐゴシック" charset="0"/>
                <a:cs typeface="Helvetica"/>
              </a:rPr>
              <a:t>/o </a:t>
            </a:r>
            <a:r>
              <a:rPr lang="de-CH" dirty="0" err="1">
                <a:solidFill>
                  <a:schemeClr val="tx1"/>
                </a:solidFill>
                <a:latin typeface="+mn-lt"/>
                <a:ea typeface="ＭＳ Ｐゴシック" charset="0"/>
                <a:cs typeface="Helvetica"/>
              </a:rPr>
              <a:t>chiedere</a:t>
            </a:r>
            <a:r>
              <a:rPr lang="de-CH" dirty="0">
                <a:solidFill>
                  <a:schemeClr val="tx1"/>
                </a:solidFill>
                <a:latin typeface="+mn-lt"/>
                <a:ea typeface="ＭＳ Ｐゴシック" charset="0"/>
                <a:cs typeface="Helvetica"/>
              </a:rPr>
              <a:t> </a:t>
            </a:r>
            <a:r>
              <a:rPr lang="de-CH" dirty="0" err="1">
                <a:solidFill>
                  <a:schemeClr val="tx1"/>
                </a:solidFill>
                <a:latin typeface="+mn-lt"/>
                <a:ea typeface="ＭＳ Ｐゴシック" charset="0"/>
                <a:cs typeface="Helvetica"/>
              </a:rPr>
              <a:t>il</a:t>
            </a:r>
            <a:r>
              <a:rPr lang="de-CH" dirty="0">
                <a:solidFill>
                  <a:schemeClr val="tx1"/>
                </a:solidFill>
                <a:latin typeface="+mn-lt"/>
                <a:ea typeface="ＭＳ Ｐゴシック" charset="0"/>
                <a:cs typeface="Helvetica"/>
              </a:rPr>
              <a:t> </a:t>
            </a:r>
            <a:r>
              <a:rPr lang="de-CH" dirty="0" err="1">
                <a:solidFill>
                  <a:schemeClr val="tx1"/>
                </a:solidFill>
                <a:latin typeface="+mn-lt"/>
                <a:ea typeface="ＭＳ Ｐゴシック" charset="0"/>
                <a:cs typeface="Helvetica"/>
              </a:rPr>
              <a:t>risarcimento</a:t>
            </a:r>
            <a:r>
              <a:rPr lang="de-CH" dirty="0">
                <a:solidFill>
                  <a:schemeClr val="tx1"/>
                </a:solidFill>
                <a:latin typeface="+mn-lt"/>
                <a:ea typeface="ＭＳ Ｐゴシック" charset="0"/>
                <a:cs typeface="Helvetica"/>
              </a:rPr>
              <a:t> del </a:t>
            </a:r>
            <a:r>
              <a:rPr lang="de-CH" dirty="0" err="1">
                <a:solidFill>
                  <a:schemeClr val="tx1"/>
                </a:solidFill>
                <a:latin typeface="+mn-lt"/>
                <a:ea typeface="ＭＳ Ｐゴシック" charset="0"/>
                <a:cs typeface="Helvetica"/>
              </a:rPr>
              <a:t>danno</a:t>
            </a:r>
            <a:r>
              <a:rPr lang="de-CH" dirty="0">
                <a:solidFill>
                  <a:schemeClr val="tx1"/>
                </a:solidFill>
                <a:latin typeface="+mn-lt"/>
                <a:ea typeface="ＭＳ Ｐゴシック" charset="0"/>
                <a:cs typeface="Helvetica"/>
              </a:rPr>
              <a:t> </a:t>
            </a:r>
            <a:r>
              <a:rPr lang="de-CH" dirty="0" err="1">
                <a:solidFill>
                  <a:schemeClr val="tx1"/>
                </a:solidFill>
                <a:latin typeface="+mn-lt"/>
                <a:ea typeface="ＭＳ Ｐゴシック" charset="0"/>
                <a:cs typeface="Helvetica"/>
              </a:rPr>
              <a:t>e</a:t>
            </a:r>
            <a:r>
              <a:rPr lang="de-CH" dirty="0">
                <a:solidFill>
                  <a:schemeClr val="tx1"/>
                </a:solidFill>
                <a:latin typeface="+mn-lt"/>
                <a:ea typeface="ＭＳ Ｐゴシック" charset="0"/>
                <a:cs typeface="Helvetica"/>
              </a:rPr>
              <a:t> la </a:t>
            </a:r>
            <a:r>
              <a:rPr lang="de-CH" dirty="0" err="1">
                <a:solidFill>
                  <a:schemeClr val="tx1"/>
                </a:solidFill>
                <a:latin typeface="+mn-lt"/>
                <a:ea typeface="ＭＳ Ｐゴシック" charset="0"/>
                <a:cs typeface="Helvetica"/>
              </a:rPr>
              <a:t>riparazione</a:t>
            </a:r>
            <a:r>
              <a:rPr lang="de-CH" dirty="0">
                <a:solidFill>
                  <a:schemeClr val="tx1"/>
                </a:solidFill>
                <a:latin typeface="+mn-lt"/>
                <a:ea typeface="ＭＳ Ｐゴシック" charset="0"/>
                <a:cs typeface="Helvetica"/>
              </a:rPr>
              <a:t> </a:t>
            </a:r>
            <a:r>
              <a:rPr lang="de-CH" dirty="0" err="1">
                <a:solidFill>
                  <a:schemeClr val="tx1"/>
                </a:solidFill>
                <a:latin typeface="+mn-lt"/>
                <a:ea typeface="ＭＳ Ｐゴシック" charset="0"/>
                <a:cs typeface="Helvetica"/>
              </a:rPr>
              <a:t>morale</a:t>
            </a:r>
            <a:r>
              <a:rPr lang="de-CH" dirty="0">
                <a:solidFill>
                  <a:schemeClr val="tx1"/>
                </a:solidFill>
                <a:latin typeface="+mn-lt"/>
                <a:ea typeface="ＭＳ Ｐゴシック" charset="0"/>
                <a:cs typeface="Helvetica"/>
              </a:rPr>
              <a:t> (art. 41 </a:t>
            </a:r>
            <a:r>
              <a:rPr lang="de-CH" dirty="0" err="1">
                <a:solidFill>
                  <a:schemeClr val="tx1"/>
                </a:solidFill>
                <a:latin typeface="+mn-lt"/>
                <a:ea typeface="ＭＳ Ｐゴシック" charset="0"/>
                <a:cs typeface="Helvetica"/>
              </a:rPr>
              <a:t>e</a:t>
            </a:r>
            <a:r>
              <a:rPr lang="de-CH" dirty="0">
                <a:solidFill>
                  <a:schemeClr val="tx1"/>
                </a:solidFill>
                <a:latin typeface="+mn-lt"/>
                <a:ea typeface="ＭＳ Ｐゴシック" charset="0"/>
                <a:cs typeface="Helvetica"/>
              </a:rPr>
              <a:t> 49 CO). </a:t>
            </a:r>
            <a:endParaRPr lang="it-IT" dirty="0">
              <a:solidFill>
                <a:schemeClr val="tx1"/>
              </a:solidFill>
              <a:latin typeface="+mn-lt"/>
              <a:ea typeface="ＭＳ Ｐゴシック" charset="0"/>
              <a:cs typeface="Helvetica"/>
            </a:endParaRPr>
          </a:p>
          <a:p>
            <a:pPr lvl="0">
              <a:spcBef>
                <a:spcPts val="600"/>
              </a:spcBef>
              <a:defRPr>
                <a:uFillTx/>
              </a:defRPr>
            </a:pPr>
            <a:r>
              <a:rPr lang="it-IT" sz="1600" dirty="0">
                <a:latin typeface="+mn-lt"/>
              </a:rPr>
              <a:t>
</a:t>
            </a:r>
            <a:endParaRPr sz="1600" dirty="0">
              <a:solidFill>
                <a:srgbClr val="4C599A"/>
              </a:solidFill>
              <a:uFill>
                <a:solidFill>
                  <a:srgbClr val="4C599A"/>
                </a:solidFill>
              </a:uFill>
              <a:latin typeface="+mn-lt"/>
              <a:ea typeface="+mj-ea"/>
              <a:cs typeface="+mj-cs"/>
              <a:sym typeface="Helvetica"/>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p:nvPr/>
        </p:nvSpPr>
        <p:spPr>
          <a:xfrm>
            <a:off x="457201" y="2058092"/>
            <a:ext cx="7548503" cy="716196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lvl="0" indent="0">
              <a:buSzTx/>
              <a:buFontTx/>
              <a:buNone/>
              <a:defRPr sz="1800">
                <a:uFillTx/>
              </a:defRPr>
            </a:pPr>
            <a:endParaRPr lang="de-CH" b="1" dirty="0">
              <a:solidFill>
                <a:schemeClr val="tx1"/>
              </a:solidFill>
              <a:uFill>
                <a:solidFill>
                  <a:srgbClr val="4C599A"/>
                </a:solidFill>
              </a:uFill>
              <a:latin typeface="Helvetica"/>
              <a:cs typeface="Helvetica"/>
              <a:sym typeface="Helvetica"/>
            </a:endParaRPr>
          </a:p>
          <a:p>
            <a:pPr marL="0" lvl="0" indent="0">
              <a:buSzTx/>
              <a:buFontTx/>
              <a:buNone/>
              <a:defRPr sz="1800">
                <a:uFillTx/>
              </a:defRPr>
            </a:pPr>
            <a:r>
              <a:rPr lang="de-CH" b="1" dirty="0" err="1">
                <a:solidFill>
                  <a:schemeClr val="tx1"/>
                </a:solidFill>
                <a:uFill>
                  <a:solidFill>
                    <a:srgbClr val="4C599A"/>
                  </a:solidFill>
                </a:uFill>
                <a:latin typeface="+mn-lt"/>
                <a:cs typeface="Helvetica"/>
                <a:sym typeface="Helvetica"/>
              </a:rPr>
              <a:t>Facilitazioni</a:t>
            </a:r>
            <a:r>
              <a:rPr lang="de-CH" b="1" dirty="0">
                <a:solidFill>
                  <a:schemeClr val="tx1"/>
                </a:solidFill>
                <a:uFill>
                  <a:solidFill>
                    <a:srgbClr val="4C599A"/>
                  </a:solidFill>
                </a:uFill>
                <a:latin typeface="+mn-lt"/>
                <a:cs typeface="Helvetica"/>
                <a:sym typeface="Helvetica"/>
              </a:rPr>
              <a:t> </a:t>
            </a:r>
            <a:r>
              <a:rPr lang="de-CH" b="1" dirty="0" err="1">
                <a:solidFill>
                  <a:schemeClr val="tx1"/>
                </a:solidFill>
                <a:uFill>
                  <a:solidFill>
                    <a:srgbClr val="4C599A"/>
                  </a:solidFill>
                </a:uFill>
                <a:latin typeface="+mn-lt"/>
                <a:cs typeface="Helvetica"/>
                <a:sym typeface="Helvetica"/>
              </a:rPr>
              <a:t>procedurali</a:t>
            </a:r>
            <a:r>
              <a:rPr lang="de-CH" b="1" dirty="0">
                <a:solidFill>
                  <a:schemeClr val="tx1"/>
                </a:solidFill>
                <a:uFill>
                  <a:solidFill>
                    <a:srgbClr val="4C599A"/>
                  </a:solidFill>
                </a:uFill>
                <a:latin typeface="+mn-lt"/>
                <a:cs typeface="Helvetica"/>
                <a:sym typeface="Helvetica"/>
              </a:rPr>
              <a:t> </a:t>
            </a:r>
            <a:r>
              <a:rPr lang="de-CH" b="1" dirty="0" err="1">
                <a:solidFill>
                  <a:schemeClr val="tx1"/>
                </a:solidFill>
                <a:uFill>
                  <a:solidFill>
                    <a:srgbClr val="4C599A"/>
                  </a:solidFill>
                </a:uFill>
                <a:latin typeface="+mn-lt"/>
                <a:cs typeface="Helvetica"/>
                <a:sym typeface="Helvetica"/>
              </a:rPr>
              <a:t>previste</a:t>
            </a:r>
            <a:r>
              <a:rPr lang="de-CH" b="1" dirty="0">
                <a:solidFill>
                  <a:schemeClr val="tx1"/>
                </a:solidFill>
                <a:uFill>
                  <a:solidFill>
                    <a:srgbClr val="4C599A"/>
                  </a:solidFill>
                </a:uFill>
                <a:latin typeface="+mn-lt"/>
                <a:cs typeface="Helvetica"/>
                <a:sym typeface="Helvetica"/>
              </a:rPr>
              <a:t> </a:t>
            </a:r>
            <a:r>
              <a:rPr lang="de-CH" b="1" dirty="0" err="1">
                <a:solidFill>
                  <a:schemeClr val="tx1"/>
                </a:solidFill>
                <a:uFill>
                  <a:solidFill>
                    <a:srgbClr val="4C599A"/>
                  </a:solidFill>
                </a:uFill>
                <a:latin typeface="+mn-lt"/>
                <a:cs typeface="Helvetica"/>
                <a:sym typeface="Helvetica"/>
              </a:rPr>
              <a:t>dalla</a:t>
            </a:r>
            <a:r>
              <a:rPr lang="de-CH" b="1" dirty="0">
                <a:solidFill>
                  <a:schemeClr val="tx1"/>
                </a:solidFill>
                <a:uFill>
                  <a:solidFill>
                    <a:srgbClr val="4C599A"/>
                  </a:solidFill>
                </a:uFill>
                <a:latin typeface="+mn-lt"/>
                <a:cs typeface="Helvetica"/>
                <a:sym typeface="Helvetica"/>
              </a:rPr>
              <a:t> </a:t>
            </a:r>
            <a:r>
              <a:rPr lang="de-CH" b="1" dirty="0" err="1">
                <a:solidFill>
                  <a:schemeClr val="tx1"/>
                </a:solidFill>
                <a:uFill>
                  <a:solidFill>
                    <a:srgbClr val="4C599A"/>
                  </a:solidFill>
                </a:uFill>
                <a:latin typeface="+mn-lt"/>
                <a:cs typeface="Helvetica"/>
                <a:sym typeface="Helvetica"/>
              </a:rPr>
              <a:t>Lpar</a:t>
            </a:r>
            <a:endParaRPr lang="de-CH" b="1" dirty="0">
              <a:solidFill>
                <a:schemeClr val="tx1"/>
              </a:solidFill>
              <a:uFill>
                <a:solidFill>
                  <a:srgbClr val="4C599A"/>
                </a:solidFill>
              </a:uFill>
              <a:latin typeface="+mn-lt"/>
              <a:cs typeface="Helvetica"/>
              <a:sym typeface="Helvetica"/>
            </a:endParaRPr>
          </a:p>
          <a:p>
            <a:pPr marL="0" lvl="0" indent="0">
              <a:buSzTx/>
              <a:buFontTx/>
              <a:buNone/>
              <a:defRPr sz="1800">
                <a:uFillTx/>
              </a:defRPr>
            </a:pPr>
            <a:endParaRPr lang="de-CH" b="1" dirty="0">
              <a:solidFill>
                <a:schemeClr val="tx1"/>
              </a:solidFill>
              <a:uFill>
                <a:solidFill>
                  <a:srgbClr val="4C599A"/>
                </a:solidFill>
              </a:uFill>
              <a:latin typeface="+mn-lt"/>
              <a:cs typeface="Helvetica"/>
              <a:sym typeface="Helvetica"/>
            </a:endParaRPr>
          </a:p>
          <a:p>
            <a:pPr marL="285750" indent="-285750">
              <a:lnSpc>
                <a:spcPct val="90000"/>
              </a:lnSpc>
              <a:buFont typeface="Arial" panose="020B0604020202020204" pitchFamily="34" charset="0"/>
              <a:buChar char="•"/>
            </a:pPr>
            <a:r>
              <a:rPr lang="it-IT" b="1" dirty="0">
                <a:solidFill>
                  <a:schemeClr val="tx1"/>
                </a:solidFill>
                <a:latin typeface="+mn-lt"/>
                <a:ea typeface="ＭＳ Ｐゴシック" charset="0"/>
                <a:cs typeface="Helvetica"/>
              </a:rPr>
              <a:t>Alleviamento dell’onere della prova (Art. 6 </a:t>
            </a:r>
            <a:r>
              <a:rPr lang="it-IT" b="1" dirty="0" err="1">
                <a:solidFill>
                  <a:schemeClr val="tx1"/>
                </a:solidFill>
                <a:latin typeface="+mn-lt"/>
                <a:ea typeface="ＭＳ Ｐゴシック" charset="0"/>
                <a:cs typeface="Helvetica"/>
              </a:rPr>
              <a:t>Lpar</a:t>
            </a:r>
            <a:r>
              <a:rPr lang="it-IT" b="1" dirty="0">
                <a:solidFill>
                  <a:schemeClr val="tx1"/>
                </a:solidFill>
                <a:latin typeface="+mn-lt"/>
                <a:ea typeface="ＭＳ Ｐゴシック" charset="0"/>
                <a:cs typeface="Helvetica"/>
              </a:rPr>
              <a:t>)</a:t>
            </a:r>
          </a:p>
          <a:p>
            <a:pPr marL="0" indent="0">
              <a:lnSpc>
                <a:spcPct val="90000"/>
              </a:lnSpc>
              <a:buFont typeface="Arial" charset="0"/>
              <a:buNone/>
            </a:pPr>
            <a:r>
              <a:rPr lang="it-IT" dirty="0">
                <a:solidFill>
                  <a:schemeClr val="tx1"/>
                </a:solidFill>
                <a:latin typeface="+mn-lt"/>
                <a:ea typeface="ＭＳ Ｐゴシック" charset="0"/>
                <a:cs typeface="Helvetica"/>
              </a:rPr>
              <a:t>Secondo l’art. 6 </a:t>
            </a:r>
            <a:r>
              <a:rPr lang="it-IT" dirty="0" err="1">
                <a:solidFill>
                  <a:schemeClr val="tx1"/>
                </a:solidFill>
                <a:latin typeface="+mn-lt"/>
                <a:ea typeface="ＭＳ Ｐゴシック" charset="0"/>
                <a:cs typeface="Helvetica"/>
              </a:rPr>
              <a:t>Lpar</a:t>
            </a:r>
            <a:r>
              <a:rPr lang="it-IT" dirty="0">
                <a:solidFill>
                  <a:schemeClr val="tx1"/>
                </a:solidFill>
                <a:latin typeface="+mn-lt"/>
                <a:ea typeface="ＭＳ Ｐゴシック" charset="0"/>
                <a:cs typeface="Helvetica"/>
              </a:rPr>
              <a:t> la discriminazione è </a:t>
            </a:r>
            <a:r>
              <a:rPr lang="it-IT" b="1" dirty="0">
                <a:solidFill>
                  <a:schemeClr val="tx1"/>
                </a:solidFill>
                <a:latin typeface="+mn-lt"/>
                <a:ea typeface="ＭＳ Ｐゴシック" charset="0"/>
                <a:cs typeface="Helvetica"/>
              </a:rPr>
              <a:t>presunta</a:t>
            </a:r>
            <a:r>
              <a:rPr lang="it-IT" dirty="0">
                <a:solidFill>
                  <a:schemeClr val="tx1"/>
                </a:solidFill>
                <a:latin typeface="+mn-lt"/>
                <a:ea typeface="ＭＳ Ｐゴシック" charset="0"/>
                <a:cs typeface="Helvetica"/>
              </a:rPr>
              <a:t> per quanto la persona interessata la renda verosimile (contrariamente dunque da quanto previsto dall’art. 8 CC: l’art. 6 </a:t>
            </a:r>
            <a:r>
              <a:rPr lang="it-IT" dirty="0" err="1">
                <a:solidFill>
                  <a:schemeClr val="tx1"/>
                </a:solidFill>
                <a:latin typeface="+mn-lt"/>
                <a:ea typeface="ＭＳ Ｐゴシック" charset="0"/>
                <a:cs typeface="Helvetica"/>
              </a:rPr>
              <a:t>Lpar</a:t>
            </a:r>
            <a:r>
              <a:rPr lang="it-IT" dirty="0">
                <a:solidFill>
                  <a:schemeClr val="tx1"/>
                </a:solidFill>
                <a:latin typeface="+mn-lt"/>
                <a:ea typeface="ＭＳ Ｐゴシック" charset="0"/>
                <a:cs typeface="Helvetica"/>
              </a:rPr>
              <a:t> è norma speciale rispetto all’art. 8 CC)</a:t>
            </a:r>
          </a:p>
          <a:p>
            <a:pPr marL="0" indent="0">
              <a:lnSpc>
                <a:spcPct val="90000"/>
              </a:lnSpc>
              <a:buFont typeface="Arial" charset="0"/>
              <a:buNone/>
            </a:pPr>
            <a:r>
              <a:rPr lang="it-IT" dirty="0">
                <a:solidFill>
                  <a:schemeClr val="tx1"/>
                </a:solidFill>
                <a:latin typeface="+mn-lt"/>
                <a:ea typeface="ＭＳ Ｐゴシック" charset="0"/>
                <a:cs typeface="Helvetica"/>
              </a:rPr>
              <a:t>Questa norma si applica all’attribuzione dei compiti, all’assetto delle condizioni di lavoro, alla retribuzione, alla formazione e al perfezionamento professionali, alla promozione e al licenziamento.</a:t>
            </a:r>
          </a:p>
          <a:p>
            <a:pPr marL="0" indent="0">
              <a:lnSpc>
                <a:spcPct val="90000"/>
              </a:lnSpc>
              <a:buFont typeface="Arial" charset="0"/>
              <a:buNone/>
            </a:pPr>
            <a:endParaRPr lang="it-IT" dirty="0">
              <a:solidFill>
                <a:schemeClr val="tx1"/>
              </a:solidFill>
              <a:latin typeface="+mn-lt"/>
              <a:ea typeface="ＭＳ Ｐゴシック" charset="0"/>
              <a:cs typeface="Helvetica"/>
            </a:endParaRPr>
          </a:p>
          <a:p>
            <a:pPr marL="0" indent="0">
              <a:lnSpc>
                <a:spcPct val="90000"/>
              </a:lnSpc>
              <a:buFont typeface="Arial" charset="0"/>
              <a:buNone/>
            </a:pPr>
            <a:r>
              <a:rPr lang="it-IT" dirty="0">
                <a:solidFill>
                  <a:schemeClr val="tx1"/>
                </a:solidFill>
                <a:latin typeface="+mn-lt"/>
                <a:ea typeface="ＭＳ Ｐゴシック" charset="0"/>
                <a:cs typeface="Helvetica"/>
              </a:rPr>
              <a:t>Le autorità giudiziarie non esigono la prova assoluta della discriminazione, ma devono accontentarsi della sua </a:t>
            </a:r>
            <a:r>
              <a:rPr lang="it-IT" b="1" dirty="0">
                <a:solidFill>
                  <a:schemeClr val="tx1"/>
                </a:solidFill>
                <a:latin typeface="+mn-lt"/>
                <a:ea typeface="ＭＳ Ｐゴシック" charset="0"/>
                <a:cs typeface="Helvetica"/>
              </a:rPr>
              <a:t>verosimiglianza </a:t>
            </a:r>
            <a:r>
              <a:rPr lang="it-IT" dirty="0">
                <a:solidFill>
                  <a:schemeClr val="tx1"/>
                </a:solidFill>
                <a:latin typeface="+mn-lt"/>
                <a:ea typeface="ＭＳ Ｐゴシック" charset="0"/>
                <a:cs typeface="Helvetica"/>
              </a:rPr>
              <a:t>per accogliere le pretese. </a:t>
            </a:r>
          </a:p>
          <a:p>
            <a:pPr marL="0" indent="0">
              <a:lnSpc>
                <a:spcPct val="90000"/>
              </a:lnSpc>
              <a:buFont typeface="Arial" charset="0"/>
              <a:buNone/>
            </a:pPr>
            <a:endParaRPr lang="it-IT" dirty="0">
              <a:solidFill>
                <a:schemeClr val="tx1"/>
              </a:solidFill>
              <a:latin typeface="+mn-lt"/>
              <a:ea typeface="ＭＳ Ｐゴシック" charset="0"/>
              <a:cs typeface="Helvetica"/>
            </a:endParaRPr>
          </a:p>
          <a:p>
            <a:pPr marL="0" indent="0">
              <a:lnSpc>
                <a:spcPct val="90000"/>
              </a:lnSpc>
              <a:buFont typeface="Arial" charset="0"/>
              <a:buNone/>
            </a:pPr>
            <a:r>
              <a:rPr lang="it-IT" dirty="0">
                <a:solidFill>
                  <a:schemeClr val="tx1"/>
                </a:solidFill>
                <a:latin typeface="+mn-lt"/>
                <a:ea typeface="ＭＳ Ｐゴシック" charset="0"/>
                <a:cs typeface="Helvetica"/>
              </a:rPr>
              <a:t>Questa norma non si applica ai casi di </a:t>
            </a:r>
            <a:r>
              <a:rPr lang="it-IT" u="sng" dirty="0">
                <a:solidFill>
                  <a:schemeClr val="tx1"/>
                </a:solidFill>
                <a:latin typeface="+mn-lt"/>
                <a:ea typeface="ＭＳ Ｐゴシック" charset="0"/>
                <a:cs typeface="Helvetica"/>
              </a:rPr>
              <a:t>molestie sessuali e di discriminazione all’atto dell’assunzione</a:t>
            </a:r>
            <a:r>
              <a:rPr lang="it-IT" dirty="0">
                <a:solidFill>
                  <a:schemeClr val="tx1"/>
                </a:solidFill>
                <a:latin typeface="+mn-lt"/>
                <a:ea typeface="ＭＳ Ｐゴシック" charset="0"/>
                <a:cs typeface="Helvetica"/>
              </a:rPr>
              <a:t>. </a:t>
            </a:r>
          </a:p>
          <a:p>
            <a:pPr marL="0" indent="0">
              <a:lnSpc>
                <a:spcPct val="90000"/>
              </a:lnSpc>
              <a:buFont typeface="Arial" charset="0"/>
              <a:buNone/>
            </a:pPr>
            <a:endParaRPr lang="it-IT" dirty="0">
              <a:solidFill>
                <a:schemeClr val="tx1"/>
              </a:solidFill>
              <a:latin typeface="+mn-lt"/>
              <a:ea typeface="ＭＳ Ｐゴシック" charset="0"/>
              <a:cs typeface="Helvetica"/>
            </a:endParaRPr>
          </a:p>
          <a:p>
            <a:pPr marL="0" indent="0">
              <a:lnSpc>
                <a:spcPct val="90000"/>
              </a:lnSpc>
              <a:buFont typeface="Arial" charset="0"/>
              <a:buNone/>
            </a:pPr>
            <a:endParaRPr lang="it-IT" dirty="0">
              <a:solidFill>
                <a:srgbClr val="376092"/>
              </a:solidFill>
              <a:latin typeface="Calibri" charset="0"/>
              <a:ea typeface="ＭＳ Ｐゴシック" charset="0"/>
              <a:cs typeface="ＭＳ Ｐゴシック" charset="0"/>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sz="1600" dirty="0">
              <a:solidFill>
                <a:srgbClr val="4C599A"/>
              </a:solidFill>
              <a:uFill>
                <a:solidFill>
                  <a:srgbClr val="4C599A"/>
                </a:solidFill>
              </a:uFill>
              <a:latin typeface="+mj-lt"/>
              <a:ea typeface="+mj-ea"/>
              <a:cs typeface="+mj-cs"/>
              <a:sym typeface="Helvetica"/>
            </a:endParaRPr>
          </a:p>
        </p:txBody>
      </p:sp>
      <p:sp>
        <p:nvSpPr>
          <p:cNvPr id="118" name="Shape 118"/>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23</a:t>
            </a:fld>
            <a:endParaRPr lang="it-IT"/>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p:nvPr/>
        </p:nvSpPr>
        <p:spPr>
          <a:xfrm>
            <a:off x="457201" y="2058092"/>
            <a:ext cx="7548503" cy="6109365"/>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lvl="0" indent="0">
              <a:buSzTx/>
              <a:buFontTx/>
              <a:buNone/>
              <a:defRPr sz="1800">
                <a:uFillTx/>
              </a:defRPr>
            </a:pPr>
            <a:endParaRPr lang="de-CH" b="1" dirty="0">
              <a:solidFill>
                <a:schemeClr val="tx1"/>
              </a:solidFill>
              <a:uFill>
                <a:solidFill>
                  <a:srgbClr val="4C599A"/>
                </a:solidFill>
              </a:uFill>
              <a:latin typeface="Helvetica"/>
              <a:cs typeface="Helvetica"/>
              <a:sym typeface="Helvetica"/>
            </a:endParaRPr>
          </a:p>
          <a:p>
            <a:pPr>
              <a:lnSpc>
                <a:spcPct val="90000"/>
              </a:lnSpc>
            </a:pPr>
            <a:endParaRPr lang="it-IT" b="1" dirty="0">
              <a:solidFill>
                <a:schemeClr val="tx1"/>
              </a:solidFill>
              <a:latin typeface="+mn-lt"/>
              <a:ea typeface="ＭＳ Ｐゴシック" charset="0"/>
              <a:cs typeface="Helvetica"/>
            </a:endParaRPr>
          </a:p>
          <a:p>
            <a:pPr marL="142875" indent="44450">
              <a:lnSpc>
                <a:spcPct val="90000"/>
              </a:lnSpc>
              <a:buFont typeface="Arial" charset="0"/>
              <a:buNone/>
            </a:pPr>
            <a:r>
              <a:rPr lang="it-IT" dirty="0">
                <a:solidFill>
                  <a:schemeClr val="tx1"/>
                </a:solidFill>
                <a:latin typeface="+mn-lt"/>
                <a:ea typeface="ＭＳ Ｐゴシック" charset="0"/>
                <a:cs typeface="Helvetica"/>
              </a:rPr>
              <a:t>« </a:t>
            </a:r>
            <a:r>
              <a:rPr lang="it-IT" i="1" dirty="0">
                <a:solidFill>
                  <a:schemeClr val="tx1"/>
                </a:solidFill>
                <a:latin typeface="+mn-lt"/>
                <a:ea typeface="ＭＳ Ｐゴシック" charset="0"/>
                <a:cs typeface="Helvetica"/>
              </a:rPr>
              <a:t>Nella misura in cui una discriminazione è stata resa verosimile, l’art. 6 </a:t>
            </a:r>
            <a:r>
              <a:rPr lang="it-IT" i="1" dirty="0" err="1">
                <a:solidFill>
                  <a:schemeClr val="tx1"/>
                </a:solidFill>
                <a:latin typeface="+mn-lt"/>
                <a:ea typeface="ＭＳ Ｐゴシック" charset="0"/>
                <a:cs typeface="Helvetica"/>
              </a:rPr>
              <a:t>Lpar</a:t>
            </a:r>
            <a:r>
              <a:rPr lang="it-IT" i="1" dirty="0">
                <a:solidFill>
                  <a:schemeClr val="tx1"/>
                </a:solidFill>
                <a:latin typeface="+mn-lt"/>
                <a:ea typeface="ＭＳ Ｐゴシック" charset="0"/>
                <a:cs typeface="Helvetica"/>
              </a:rPr>
              <a:t> impone al datore di lavoro di dimostrare che la differenza di trattamento si fonda su motivi obbiettivi.</a:t>
            </a:r>
          </a:p>
          <a:p>
            <a:pPr marL="142875" indent="44450">
              <a:lnSpc>
                <a:spcPct val="90000"/>
              </a:lnSpc>
              <a:buFont typeface="Arial" charset="0"/>
              <a:buNone/>
            </a:pPr>
            <a:r>
              <a:rPr lang="it-IT" i="1" dirty="0">
                <a:solidFill>
                  <a:schemeClr val="tx1"/>
                </a:solidFill>
                <a:latin typeface="+mn-lt"/>
                <a:ea typeface="ＭＳ Ｐゴシック" charset="0"/>
                <a:cs typeface="ＭＳ Ｐゴシック" charset="0"/>
              </a:rPr>
              <a:t>Qualora non vi riesca, l’azione del dipendente va accolta, senza che sia necessario determinarsi sull’esistenza di una politica del personale sessista (DTF 131 II 393 </a:t>
            </a:r>
            <a:r>
              <a:rPr lang="it-IT" i="1" dirty="0" err="1">
                <a:solidFill>
                  <a:schemeClr val="tx1"/>
                </a:solidFill>
                <a:latin typeface="+mn-lt"/>
                <a:ea typeface="ＭＳ Ｐゴシック" charset="0"/>
                <a:cs typeface="ＭＳ Ｐゴシック" charset="0"/>
              </a:rPr>
              <a:t>consid</a:t>
            </a:r>
            <a:r>
              <a:rPr lang="it-IT" i="1" dirty="0">
                <a:solidFill>
                  <a:schemeClr val="tx1"/>
                </a:solidFill>
                <a:latin typeface="+mn-lt"/>
                <a:ea typeface="ＭＳ Ｐゴシック" charset="0"/>
                <a:cs typeface="ＭＳ Ｐゴシック" charset="0"/>
              </a:rPr>
              <a:t>. 7, 127 III 2017 </a:t>
            </a:r>
            <a:r>
              <a:rPr lang="it-IT" i="1" dirty="0" err="1">
                <a:solidFill>
                  <a:schemeClr val="tx1"/>
                </a:solidFill>
                <a:latin typeface="+mn-lt"/>
                <a:ea typeface="ＭＳ Ｐゴシック" charset="0"/>
                <a:cs typeface="ＭＳ Ｐゴシック" charset="0"/>
              </a:rPr>
              <a:t>consid</a:t>
            </a:r>
            <a:r>
              <a:rPr lang="it-IT" i="1" dirty="0">
                <a:solidFill>
                  <a:schemeClr val="tx1"/>
                </a:solidFill>
                <a:latin typeface="+mn-lt"/>
                <a:ea typeface="ＭＳ Ｐゴシック" charset="0"/>
                <a:cs typeface="ＭＳ Ｐゴシック" charset="0"/>
              </a:rPr>
              <a:t>. 3b).</a:t>
            </a:r>
          </a:p>
          <a:p>
            <a:pPr marL="142875" indent="44450">
              <a:lnSpc>
                <a:spcPct val="90000"/>
              </a:lnSpc>
              <a:buFont typeface="Arial" charset="0"/>
              <a:buNone/>
            </a:pPr>
            <a:endParaRPr lang="it-IT" i="1" dirty="0">
              <a:solidFill>
                <a:schemeClr val="tx1"/>
              </a:solidFill>
              <a:latin typeface="+mn-lt"/>
              <a:ea typeface="ＭＳ Ｐゴシック" charset="0"/>
              <a:cs typeface="ＭＳ Ｐゴシック" charset="0"/>
            </a:endParaRPr>
          </a:p>
          <a:p>
            <a:pPr marL="142875" indent="44450">
              <a:lnSpc>
                <a:spcPct val="90000"/>
              </a:lnSpc>
              <a:buFont typeface="Arial" charset="0"/>
              <a:buNone/>
            </a:pPr>
            <a:r>
              <a:rPr lang="it-IT" i="1" dirty="0">
                <a:solidFill>
                  <a:schemeClr val="tx1"/>
                </a:solidFill>
                <a:latin typeface="+mn-lt"/>
                <a:ea typeface="ＭＳ Ｐゴシック" charset="0"/>
                <a:cs typeface="ＭＳ Ｐゴシック" charset="0"/>
              </a:rPr>
              <a:t>Il giudice deve distinguere nella propria decisione le due fasi, esprimendosi dapprima sulla verosimiglianza della discriminazione e poi, qualora questa </a:t>
            </a:r>
            <a:r>
              <a:rPr lang="it-IT" i="1">
                <a:solidFill>
                  <a:schemeClr val="tx1"/>
                </a:solidFill>
                <a:latin typeface="+mn-lt"/>
                <a:ea typeface="ＭＳ Ｐゴシック" charset="0"/>
                <a:cs typeface="ＭＳ Ｐゴシック" charset="0"/>
              </a:rPr>
              <a:t>sia ammessa, </a:t>
            </a:r>
            <a:r>
              <a:rPr lang="it-IT" i="1" dirty="0">
                <a:solidFill>
                  <a:schemeClr val="tx1"/>
                </a:solidFill>
                <a:latin typeface="+mn-lt"/>
                <a:ea typeface="ＭＳ Ｐゴシック" charset="0"/>
                <a:cs typeface="ＭＳ Ｐゴシック" charset="0"/>
              </a:rPr>
              <a:t>sulla prova dei motivi oggettivi addotti dal datore </a:t>
            </a:r>
            <a:r>
              <a:rPr lang="it-IT" i="1">
                <a:solidFill>
                  <a:schemeClr val="tx1"/>
                </a:solidFill>
                <a:latin typeface="+mn-lt"/>
                <a:ea typeface="ＭＳ Ｐゴシック" charset="0"/>
                <a:cs typeface="ＭＳ Ｐゴシック" charset="0"/>
              </a:rPr>
              <a:t>di lavoro</a:t>
            </a:r>
            <a:r>
              <a:rPr lang="it-IT">
                <a:solidFill>
                  <a:schemeClr val="tx1"/>
                </a:solidFill>
                <a:latin typeface="+mn-lt"/>
                <a:ea typeface="ＭＳ Ｐゴシック" charset="0"/>
                <a:cs typeface="ＭＳ Ｐゴシック" charset="0"/>
              </a:rPr>
              <a:t>»</a:t>
            </a:r>
            <a:endParaRPr lang="it-IT" dirty="0">
              <a:solidFill>
                <a:schemeClr val="tx1"/>
              </a:solidFill>
              <a:latin typeface="+mn-lt"/>
              <a:ea typeface="ＭＳ Ｐゴシック" charset="0"/>
              <a:cs typeface="ＭＳ Ｐゴシック" charset="0"/>
            </a:endParaRPr>
          </a:p>
          <a:p>
            <a:pPr marL="142875" indent="44450">
              <a:lnSpc>
                <a:spcPct val="90000"/>
              </a:lnSpc>
              <a:buFont typeface="Arial" charset="0"/>
              <a:buNone/>
            </a:pPr>
            <a:endParaRPr lang="it-IT" dirty="0">
              <a:solidFill>
                <a:schemeClr val="tx1"/>
              </a:solidFill>
              <a:latin typeface="+mn-lt"/>
              <a:ea typeface="ＭＳ Ｐゴシック" charset="0"/>
              <a:cs typeface="ＭＳ Ｐゴシック" charset="0"/>
            </a:endParaRPr>
          </a:p>
          <a:p>
            <a:pPr marL="142875" indent="44450">
              <a:lnSpc>
                <a:spcPct val="90000"/>
              </a:lnSpc>
              <a:buFont typeface="Arial" charset="0"/>
              <a:buNone/>
            </a:pPr>
            <a:r>
              <a:rPr lang="it-IT" dirty="0">
                <a:solidFill>
                  <a:schemeClr val="tx1"/>
                </a:solidFill>
                <a:latin typeface="+mn-lt"/>
                <a:ea typeface="ＭＳ Ｐゴシック" charset="0"/>
                <a:cs typeface="ＭＳ Ｐゴシック" charset="0"/>
              </a:rPr>
              <a:t>II CA 12.2016.197 del 7 maggio 2018 </a:t>
            </a:r>
          </a:p>
          <a:p>
            <a:pPr marL="0" indent="0">
              <a:lnSpc>
                <a:spcPct val="90000"/>
              </a:lnSpc>
              <a:buFont typeface="Arial" charset="0"/>
              <a:buNone/>
            </a:pPr>
            <a:endParaRPr lang="it-IT" dirty="0">
              <a:solidFill>
                <a:srgbClr val="376092"/>
              </a:solidFill>
              <a:latin typeface="Calibri" charset="0"/>
              <a:ea typeface="ＭＳ Ｐゴシック" charset="0"/>
              <a:cs typeface="ＭＳ Ｐゴシック" charset="0"/>
            </a:endParaRPr>
          </a:p>
          <a:p>
            <a:pPr lvl="0">
              <a:spcBef>
                <a:spcPts val="1200"/>
              </a:spcBef>
              <a:defRPr>
                <a:uFillTx/>
              </a:defRPr>
            </a:pPr>
            <a:r>
              <a:rPr lang="de-CH" sz="1600" dirty="0">
                <a:solidFill>
                  <a:srgbClr val="4C599A"/>
                </a:solidFill>
                <a:uFill>
                  <a:solidFill>
                    <a:srgbClr val="4C599A"/>
                  </a:solidFill>
                </a:uFill>
                <a:latin typeface="+mj-lt"/>
                <a:ea typeface="+mj-ea"/>
                <a:cs typeface="+mj-cs"/>
                <a:sym typeface="Helvetica"/>
              </a:rPr>
              <a:t> </a:t>
            </a: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sz="1600" dirty="0">
              <a:solidFill>
                <a:srgbClr val="4C599A"/>
              </a:solidFill>
              <a:uFill>
                <a:solidFill>
                  <a:srgbClr val="4C599A"/>
                </a:solidFill>
              </a:uFill>
              <a:latin typeface="+mj-lt"/>
              <a:ea typeface="+mj-ea"/>
              <a:cs typeface="+mj-cs"/>
              <a:sym typeface="Helvetica"/>
            </a:endParaRPr>
          </a:p>
        </p:txBody>
      </p:sp>
      <p:sp>
        <p:nvSpPr>
          <p:cNvPr id="118" name="Shape 118"/>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24</a:t>
            </a:fld>
            <a:endParaRPr lang="it-IT"/>
          </a:p>
        </p:txBody>
      </p:sp>
    </p:spTree>
    <p:extLst>
      <p:ext uri="{BB962C8B-B14F-4D97-AF65-F5344CB8AC3E}">
        <p14:creationId xmlns:p14="http://schemas.microsoft.com/office/powerpoint/2010/main" val="363057753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p:nvPr/>
        </p:nvSpPr>
        <p:spPr>
          <a:xfrm>
            <a:off x="457201" y="2058092"/>
            <a:ext cx="7548503" cy="685726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lvl="0" indent="0">
              <a:buSzTx/>
              <a:buFontTx/>
              <a:buNone/>
              <a:defRPr sz="1800">
                <a:uFillTx/>
              </a:defRPr>
            </a:pPr>
            <a:endParaRPr lang="de-CH" b="1" dirty="0">
              <a:solidFill>
                <a:schemeClr val="tx1"/>
              </a:solidFill>
              <a:uFill>
                <a:solidFill>
                  <a:srgbClr val="4C599A"/>
                </a:solidFill>
              </a:uFill>
              <a:latin typeface="Helvetica"/>
              <a:cs typeface="Helvetica"/>
              <a:sym typeface="Helvetica"/>
            </a:endParaRPr>
          </a:p>
          <a:p>
            <a:pPr marL="0" indent="0">
              <a:lnSpc>
                <a:spcPct val="90000"/>
              </a:lnSpc>
              <a:buFont typeface="Arial" charset="0"/>
              <a:buNone/>
            </a:pPr>
            <a:endParaRPr lang="it-IT" dirty="0">
              <a:solidFill>
                <a:schemeClr val="tx1"/>
              </a:solidFill>
              <a:latin typeface="+mn-lt"/>
              <a:ea typeface="ＭＳ Ｐゴシック" charset="0"/>
              <a:cs typeface="Helvetica"/>
            </a:endParaRPr>
          </a:p>
          <a:p>
            <a:pPr marL="285750" indent="-285750">
              <a:lnSpc>
                <a:spcPct val="90000"/>
              </a:lnSpc>
              <a:buFont typeface="Arial" panose="020B0604020202020204" pitchFamily="34" charset="0"/>
              <a:buChar char="•"/>
            </a:pPr>
            <a:r>
              <a:rPr lang="it-IT" b="1" dirty="0">
                <a:solidFill>
                  <a:schemeClr val="tx1"/>
                </a:solidFill>
                <a:latin typeface="+mn-lt"/>
                <a:ea typeface="ＭＳ Ｐゴシック" charset="0"/>
                <a:cs typeface="Helvetica"/>
              </a:rPr>
              <a:t>Procedura gratuita, </a:t>
            </a:r>
            <a:r>
              <a:rPr lang="it-IT" dirty="0">
                <a:solidFill>
                  <a:schemeClr val="tx1"/>
                </a:solidFill>
                <a:latin typeface="+mn-lt"/>
                <a:ea typeface="ＭＳ Ｐゴシック" charset="0"/>
                <a:cs typeface="Helvetica"/>
              </a:rPr>
              <a:t>(art. 114 </a:t>
            </a:r>
            <a:r>
              <a:rPr lang="it-IT" dirty="0" err="1">
                <a:solidFill>
                  <a:schemeClr val="tx1"/>
                </a:solidFill>
                <a:latin typeface="+mn-lt"/>
                <a:ea typeface="ＭＳ Ｐゴシック" charset="0"/>
                <a:cs typeface="Helvetica"/>
              </a:rPr>
              <a:t>let</a:t>
            </a:r>
            <a:r>
              <a:rPr lang="it-IT" dirty="0">
                <a:solidFill>
                  <a:schemeClr val="tx1"/>
                </a:solidFill>
                <a:latin typeface="+mn-lt"/>
                <a:ea typeface="ＭＳ Ｐゴシック" charset="0"/>
                <a:cs typeface="Helvetica"/>
              </a:rPr>
              <a:t>. a CPC): nessun costo anche per le perizie in merito di parità salariale che sono spesso costose. </a:t>
            </a:r>
            <a:r>
              <a:rPr lang="it-IT" sz="1400" dirty="0">
                <a:solidFill>
                  <a:schemeClr val="tx1"/>
                </a:solidFill>
                <a:latin typeface="+mn-lt"/>
                <a:ea typeface="ＭＳ Ｐゴシック" charset="0"/>
                <a:cs typeface="Helvetica"/>
              </a:rPr>
              <a:t>(nessun costo giudiziario = nessun acconto può essere richiesto dalla Pretura</a:t>
            </a:r>
            <a:r>
              <a:rPr lang="it-IT" dirty="0">
                <a:solidFill>
                  <a:schemeClr val="tx1"/>
                </a:solidFill>
                <a:latin typeface="+mn-lt"/>
                <a:ea typeface="ＭＳ Ｐゴシック" charset="0"/>
                <a:cs typeface="Helvetica"/>
              </a:rPr>
              <a:t>). </a:t>
            </a:r>
          </a:p>
          <a:p>
            <a:pPr marL="285750" indent="-285750">
              <a:lnSpc>
                <a:spcPct val="90000"/>
              </a:lnSpc>
              <a:buFont typeface="Arial" panose="020B0604020202020204" pitchFamily="34" charset="0"/>
              <a:buChar char="•"/>
            </a:pPr>
            <a:endParaRPr lang="it-IT" dirty="0">
              <a:solidFill>
                <a:schemeClr val="tx1"/>
              </a:solidFill>
              <a:latin typeface="+mn-lt"/>
              <a:ea typeface="ＭＳ Ｐゴシック" charset="0"/>
              <a:cs typeface="Helvetica"/>
            </a:endParaRPr>
          </a:p>
          <a:p>
            <a:pPr marL="319088">
              <a:lnSpc>
                <a:spcPct val="90000"/>
              </a:lnSpc>
            </a:pPr>
            <a:r>
              <a:rPr lang="it-IT" dirty="0">
                <a:solidFill>
                  <a:schemeClr val="tx1"/>
                </a:solidFill>
                <a:latin typeface="+mn-lt"/>
                <a:ea typeface="ＭＳ Ｐゴシック" charset="0"/>
                <a:cs typeface="Helvetica"/>
              </a:rPr>
              <a:t>Ripetibili possibili (art. 114 </a:t>
            </a:r>
            <a:r>
              <a:rPr lang="it-IT" dirty="0" err="1">
                <a:solidFill>
                  <a:schemeClr val="tx1"/>
                </a:solidFill>
                <a:latin typeface="+mn-lt"/>
                <a:ea typeface="ＭＳ Ｐゴシック" charset="0"/>
                <a:cs typeface="Helvetica"/>
              </a:rPr>
              <a:t>let</a:t>
            </a:r>
            <a:r>
              <a:rPr lang="it-IT" dirty="0">
                <a:solidFill>
                  <a:schemeClr val="tx1"/>
                </a:solidFill>
                <a:latin typeface="+mn-lt"/>
                <a:ea typeface="ＭＳ Ｐゴシック" charset="0"/>
                <a:cs typeface="Helvetica"/>
              </a:rPr>
              <a:t> a CPC), ma non può essere chiesta alcuna garanzia per le ripetibili (art. 99 cpv. 3 CPC)</a:t>
            </a:r>
          </a:p>
          <a:p>
            <a:pPr marL="0" indent="0">
              <a:lnSpc>
                <a:spcPct val="90000"/>
              </a:lnSpc>
              <a:buFont typeface="Arial" charset="0"/>
              <a:buNone/>
            </a:pPr>
            <a:endParaRPr lang="it-IT" dirty="0">
              <a:solidFill>
                <a:schemeClr val="tx1"/>
              </a:solidFill>
              <a:latin typeface="+mn-lt"/>
              <a:ea typeface="ＭＳ Ｐゴシック" charset="0"/>
              <a:cs typeface="Helvetica"/>
            </a:endParaRPr>
          </a:p>
          <a:p>
            <a:pPr marL="285750" indent="-285750">
              <a:lnSpc>
                <a:spcPct val="90000"/>
              </a:lnSpc>
              <a:buFont typeface="Arial" panose="020B0604020202020204" pitchFamily="34" charset="0"/>
              <a:buChar char="•"/>
            </a:pPr>
            <a:r>
              <a:rPr lang="it-IT" b="1" dirty="0">
                <a:solidFill>
                  <a:schemeClr val="tx1"/>
                </a:solidFill>
                <a:latin typeface="+mn-lt"/>
                <a:ea typeface="ＭＳ Ｐゴシック" charset="0"/>
                <a:cs typeface="Helvetica"/>
              </a:rPr>
              <a:t>Accertamento d'ufficio dei fatti </a:t>
            </a:r>
            <a:r>
              <a:rPr lang="it-IT" dirty="0">
                <a:solidFill>
                  <a:schemeClr val="tx1"/>
                </a:solidFill>
                <a:latin typeface="+mn-lt"/>
                <a:ea typeface="ＭＳ Ｐゴシック" charset="0"/>
                <a:cs typeface="Helvetica"/>
              </a:rPr>
              <a:t>(art. 247 cpv. 2 CPC, massima inquisitoria sociale)</a:t>
            </a:r>
          </a:p>
          <a:p>
            <a:pPr marL="285750" indent="-285750">
              <a:lnSpc>
                <a:spcPct val="90000"/>
              </a:lnSpc>
              <a:buFont typeface="Arial" panose="020B0604020202020204" pitchFamily="34" charset="0"/>
              <a:buChar char="•"/>
            </a:pPr>
            <a:endParaRPr lang="it-IT" dirty="0">
              <a:solidFill>
                <a:schemeClr val="tx1"/>
              </a:solidFill>
              <a:latin typeface="+mn-lt"/>
              <a:ea typeface="ＭＳ Ｐゴシック" charset="0"/>
              <a:cs typeface="Helvetica"/>
            </a:endParaRPr>
          </a:p>
          <a:p>
            <a:pPr marL="285750" indent="-285750">
              <a:lnSpc>
                <a:spcPct val="90000"/>
              </a:lnSpc>
              <a:buFont typeface="Arial" panose="020B0604020202020204" pitchFamily="34" charset="0"/>
              <a:buChar char="•"/>
            </a:pPr>
            <a:r>
              <a:rPr lang="it-IT" b="1" dirty="0">
                <a:solidFill>
                  <a:schemeClr val="tx1"/>
                </a:solidFill>
                <a:latin typeface="+mn-lt"/>
                <a:ea typeface="ＭＳ Ｐゴシック" charset="0"/>
                <a:cs typeface="Helvetica"/>
              </a:rPr>
              <a:t>Raccolta d’ufficio delle prove</a:t>
            </a:r>
            <a:r>
              <a:rPr lang="it-IT" dirty="0">
                <a:solidFill>
                  <a:schemeClr val="tx1"/>
                </a:solidFill>
                <a:latin typeface="+mn-lt"/>
                <a:ea typeface="ＭＳ Ｐゴシック" charset="0"/>
                <a:cs typeface="Helvetica"/>
              </a:rPr>
              <a:t> (art. 153 cpv. 1 CPC);</a:t>
            </a:r>
          </a:p>
          <a:p>
            <a:pPr marL="285750" indent="-285750">
              <a:lnSpc>
                <a:spcPct val="90000"/>
              </a:lnSpc>
              <a:buFont typeface="Arial" panose="020B0604020202020204" pitchFamily="34" charset="0"/>
              <a:buChar char="•"/>
            </a:pPr>
            <a:endParaRPr lang="it-IT" dirty="0">
              <a:solidFill>
                <a:schemeClr val="tx1"/>
              </a:solidFill>
              <a:latin typeface="+mn-lt"/>
              <a:ea typeface="ＭＳ Ｐゴシック" charset="0"/>
              <a:cs typeface="Helvetica"/>
            </a:endParaRPr>
          </a:p>
          <a:p>
            <a:pPr marL="285750" indent="-285750">
              <a:lnSpc>
                <a:spcPct val="90000"/>
              </a:lnSpc>
              <a:buFont typeface="Arial" panose="020B0604020202020204" pitchFamily="34" charset="0"/>
              <a:buChar char="•"/>
            </a:pPr>
            <a:r>
              <a:rPr lang="it-IT" b="1" dirty="0">
                <a:solidFill>
                  <a:schemeClr val="tx1"/>
                </a:solidFill>
                <a:latin typeface="+mn-lt"/>
                <a:ea typeface="ＭＳ Ｐゴシック" charset="0"/>
                <a:cs typeface="Helvetica"/>
              </a:rPr>
              <a:t>Procedura semplificata</a:t>
            </a:r>
            <a:r>
              <a:rPr lang="it-IT" dirty="0">
                <a:solidFill>
                  <a:schemeClr val="tx1"/>
                </a:solidFill>
                <a:latin typeface="+mn-lt"/>
                <a:ea typeface="ＭＳ Ｐゴシック" charset="0"/>
                <a:cs typeface="Helvetica"/>
              </a:rPr>
              <a:t>, indipendentemente dal valore di causa e anche per cause di natura non pecuniaria (per es. accertamento di una molestia sessuale);</a:t>
            </a:r>
          </a:p>
          <a:p>
            <a:pPr marL="285750" indent="-285750">
              <a:lnSpc>
                <a:spcPct val="90000"/>
              </a:lnSpc>
              <a:buFont typeface="Arial" panose="020B0604020202020204" pitchFamily="34" charset="0"/>
              <a:buChar char="•"/>
            </a:pPr>
            <a:endParaRPr lang="it-IT" dirty="0">
              <a:solidFill>
                <a:schemeClr val="tx1"/>
              </a:solidFill>
              <a:latin typeface="+mn-lt"/>
              <a:ea typeface="ＭＳ Ｐゴシック" charset="0"/>
              <a:cs typeface="Helvetica"/>
            </a:endParaRPr>
          </a:p>
          <a:p>
            <a:pPr marL="0" indent="0">
              <a:lnSpc>
                <a:spcPct val="90000"/>
              </a:lnSpc>
              <a:buFont typeface="Arial" charset="0"/>
              <a:buNone/>
            </a:pPr>
            <a:endParaRPr lang="it-IT" dirty="0">
              <a:solidFill>
                <a:srgbClr val="376092"/>
              </a:solidFill>
              <a:latin typeface="Calibri" charset="0"/>
              <a:ea typeface="ＭＳ Ｐゴシック" charset="0"/>
              <a:cs typeface="ＭＳ Ｐゴシック" charset="0"/>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sz="1600" dirty="0">
              <a:solidFill>
                <a:srgbClr val="4C599A"/>
              </a:solidFill>
              <a:uFill>
                <a:solidFill>
                  <a:srgbClr val="4C599A"/>
                </a:solidFill>
              </a:uFill>
              <a:latin typeface="+mj-lt"/>
              <a:ea typeface="+mj-ea"/>
              <a:cs typeface="+mj-cs"/>
              <a:sym typeface="Helvetica"/>
            </a:endParaRPr>
          </a:p>
        </p:txBody>
      </p:sp>
      <p:sp>
        <p:nvSpPr>
          <p:cNvPr id="118" name="Shape 118"/>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25</a:t>
            </a:fld>
            <a:endParaRPr lang="it-IT"/>
          </a:p>
        </p:txBody>
      </p:sp>
    </p:spTree>
    <p:extLst>
      <p:ext uri="{BB962C8B-B14F-4D97-AF65-F5344CB8AC3E}">
        <p14:creationId xmlns:p14="http://schemas.microsoft.com/office/powerpoint/2010/main" val="138594016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p:nvPr/>
        </p:nvSpPr>
        <p:spPr>
          <a:xfrm>
            <a:off x="457201" y="2058092"/>
            <a:ext cx="7548503" cy="651255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lvl="0">
              <a:spcBef>
                <a:spcPts val="12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1200"/>
              </a:spcBef>
              <a:defRPr>
                <a:uFillTx/>
              </a:defRPr>
            </a:pPr>
            <a:r>
              <a:rPr lang="de-CH" b="1" dirty="0" err="1">
                <a:solidFill>
                  <a:schemeClr val="tx1"/>
                </a:solidFill>
                <a:uFill>
                  <a:solidFill>
                    <a:srgbClr val="4C599A"/>
                  </a:solidFill>
                </a:uFill>
                <a:latin typeface="+mn-lt"/>
                <a:ea typeface="+mj-ea"/>
                <a:cs typeface="Helvetica"/>
                <a:sym typeface="Helvetica"/>
              </a:rPr>
              <a:t>L‘U</a:t>
            </a:r>
            <a:r>
              <a:rPr lang="de-CH" b="1" dirty="0" err="1">
                <a:solidFill>
                  <a:schemeClr val="tx1"/>
                </a:solidFill>
                <a:latin typeface="+mn-lt"/>
                <a:ea typeface="ＭＳ Ｐゴシック" charset="0"/>
                <a:cs typeface="Helvetica"/>
              </a:rPr>
              <a:t>fficio</a:t>
            </a:r>
            <a:r>
              <a:rPr lang="de-CH" b="1" dirty="0">
                <a:solidFill>
                  <a:schemeClr val="tx1"/>
                </a:solidFill>
                <a:latin typeface="+mn-lt"/>
                <a:ea typeface="ＭＳ Ｐゴシック" charset="0"/>
                <a:cs typeface="Helvetica"/>
              </a:rPr>
              <a:t> di </a:t>
            </a:r>
            <a:r>
              <a:rPr lang="de-CH" b="1" dirty="0" err="1">
                <a:solidFill>
                  <a:schemeClr val="tx1"/>
                </a:solidFill>
                <a:latin typeface="+mn-lt"/>
                <a:ea typeface="ＭＳ Ｐゴシック" charset="0"/>
                <a:cs typeface="Helvetica"/>
              </a:rPr>
              <a:t>conciliazione</a:t>
            </a:r>
            <a:r>
              <a:rPr lang="de-CH" b="1" dirty="0">
                <a:solidFill>
                  <a:schemeClr val="tx1"/>
                </a:solidFill>
                <a:latin typeface="+mn-lt"/>
                <a:ea typeface="ＭＳ Ｐゴシック" charset="0"/>
                <a:cs typeface="Helvetica"/>
              </a:rPr>
              <a:t> in </a:t>
            </a:r>
            <a:r>
              <a:rPr lang="de-CH" b="1" dirty="0" err="1">
                <a:solidFill>
                  <a:schemeClr val="tx1"/>
                </a:solidFill>
                <a:latin typeface="+mn-lt"/>
                <a:ea typeface="ＭＳ Ｐゴシック" charset="0"/>
                <a:cs typeface="Helvetica"/>
              </a:rPr>
              <a:t>materia</a:t>
            </a:r>
            <a:r>
              <a:rPr lang="de-CH" b="1" dirty="0">
                <a:solidFill>
                  <a:schemeClr val="tx1"/>
                </a:solidFill>
                <a:latin typeface="+mn-lt"/>
                <a:ea typeface="ＭＳ Ｐゴシック" charset="0"/>
                <a:cs typeface="Helvetica"/>
              </a:rPr>
              <a:t> di </a:t>
            </a:r>
            <a:r>
              <a:rPr lang="de-CH" b="1" dirty="0" err="1">
                <a:solidFill>
                  <a:schemeClr val="tx1"/>
                </a:solidFill>
                <a:latin typeface="+mn-lt"/>
                <a:ea typeface="ＭＳ Ｐゴシック" charset="0"/>
                <a:cs typeface="Helvetica"/>
              </a:rPr>
              <a:t>parità</a:t>
            </a:r>
            <a:r>
              <a:rPr lang="de-CH" b="1" dirty="0">
                <a:solidFill>
                  <a:schemeClr val="tx1"/>
                </a:solidFill>
                <a:latin typeface="+mn-lt"/>
                <a:ea typeface="ＭＳ Ｐゴシック" charset="0"/>
                <a:cs typeface="Helvetica"/>
              </a:rPr>
              <a:t> </a:t>
            </a:r>
            <a:r>
              <a:rPr lang="de-CH" b="1" dirty="0" err="1">
                <a:solidFill>
                  <a:schemeClr val="tx1"/>
                </a:solidFill>
                <a:latin typeface="+mn-lt"/>
                <a:ea typeface="ＭＳ Ｐゴシック" charset="0"/>
                <a:cs typeface="Helvetica"/>
              </a:rPr>
              <a:t>dei</a:t>
            </a:r>
            <a:r>
              <a:rPr lang="de-CH" b="1" dirty="0">
                <a:solidFill>
                  <a:schemeClr val="tx1"/>
                </a:solidFill>
                <a:latin typeface="+mn-lt"/>
                <a:ea typeface="ＭＳ Ｐゴシック" charset="0"/>
                <a:cs typeface="Helvetica"/>
              </a:rPr>
              <a:t> </a:t>
            </a:r>
            <a:r>
              <a:rPr lang="de-CH" b="1" dirty="0" err="1">
                <a:solidFill>
                  <a:schemeClr val="tx1"/>
                </a:solidFill>
                <a:latin typeface="+mn-lt"/>
                <a:ea typeface="ＭＳ Ｐゴシック" charset="0"/>
                <a:cs typeface="Helvetica"/>
              </a:rPr>
              <a:t>sessi</a:t>
            </a:r>
            <a:endParaRPr lang="de-CH" b="1" dirty="0">
              <a:solidFill>
                <a:schemeClr val="tx1"/>
              </a:solidFill>
              <a:latin typeface="+mn-lt"/>
              <a:ea typeface="ＭＳ Ｐゴシック" charset="0"/>
              <a:cs typeface="Helvetica"/>
            </a:endParaRPr>
          </a:p>
          <a:p>
            <a:pPr marL="0" indent="0">
              <a:lnSpc>
                <a:spcPct val="90000"/>
              </a:lnSpc>
              <a:buFont typeface="Arial" charset="0"/>
              <a:buNone/>
            </a:pPr>
            <a:endParaRPr lang="it-IT" dirty="0">
              <a:solidFill>
                <a:schemeClr val="tx1"/>
              </a:solidFill>
              <a:latin typeface="+mn-lt"/>
              <a:ea typeface="ＭＳ Ｐゴシック" charset="0"/>
              <a:cs typeface="Helvetica"/>
            </a:endParaRPr>
          </a:p>
          <a:p>
            <a:pPr>
              <a:lnSpc>
                <a:spcPct val="90000"/>
              </a:lnSpc>
            </a:pPr>
            <a:r>
              <a:rPr lang="it-IT" dirty="0">
                <a:solidFill>
                  <a:schemeClr val="tx1"/>
                </a:solidFill>
                <a:latin typeface="+mn-lt"/>
                <a:ea typeface="ＭＳ Ｐゴシック" charset="0"/>
                <a:cs typeface="Helvetica"/>
              </a:rPr>
              <a:t>Se si vuole far valere i propri diritti in base alla Legge sulla parità dei sessi è possibile inoltrare un’istanza di conciliazione all’</a:t>
            </a:r>
            <a:r>
              <a:rPr lang="it-IT" altLang="ja-JP" dirty="0">
                <a:solidFill>
                  <a:schemeClr val="tx1"/>
                </a:solidFill>
                <a:latin typeface="+mn-lt"/>
                <a:ea typeface="ＭＳ Ｐゴシック" charset="0"/>
                <a:cs typeface="Helvetica"/>
              </a:rPr>
              <a:t>Ufficio di conciliazione, con sede a Bellinzona (art. 6 LACPC). L’Ufficio si compone di un presidente e di una rappresentanza paritetica di datori di lavoro e di lavoratori (art. 6 LACPC).</a:t>
            </a:r>
          </a:p>
          <a:p>
            <a:pPr marL="0" indent="0">
              <a:lnSpc>
                <a:spcPct val="90000"/>
              </a:lnSpc>
              <a:buFont typeface="Arial" charset="0"/>
              <a:buNone/>
            </a:pPr>
            <a:endParaRPr lang="it-IT" altLang="ja-JP" dirty="0">
              <a:solidFill>
                <a:schemeClr val="tx1"/>
              </a:solidFill>
              <a:latin typeface="+mn-lt"/>
              <a:ea typeface="ＭＳ Ｐゴシック" charset="0"/>
              <a:cs typeface="Helvetica"/>
            </a:endParaRPr>
          </a:p>
          <a:p>
            <a:pPr marL="0" indent="0">
              <a:lnSpc>
                <a:spcPct val="90000"/>
              </a:lnSpc>
              <a:buFont typeface="Arial" charset="0"/>
              <a:buNone/>
            </a:pPr>
            <a:r>
              <a:rPr lang="it-IT" altLang="ja-JP" dirty="0">
                <a:solidFill>
                  <a:schemeClr val="tx1"/>
                </a:solidFill>
                <a:latin typeface="+mn-lt"/>
                <a:ea typeface="ＭＳ Ｐゴシック" charset="0"/>
                <a:cs typeface="Helvetica"/>
              </a:rPr>
              <a:t>L'Ufficio di conciliazione ha lo scopo di consigliare le parti e di aiutarle a trovare un accordo, evitando che la controversia sfoci in giudizio. </a:t>
            </a:r>
          </a:p>
          <a:p>
            <a:pPr marL="0" indent="0">
              <a:lnSpc>
                <a:spcPct val="90000"/>
              </a:lnSpc>
              <a:buFont typeface="Arial" charset="0"/>
              <a:buNone/>
            </a:pPr>
            <a:endParaRPr lang="it-IT" altLang="ja-JP" dirty="0">
              <a:solidFill>
                <a:schemeClr val="tx1"/>
              </a:solidFill>
              <a:latin typeface="+mn-lt"/>
              <a:ea typeface="ＭＳ Ｐゴシック" charset="0"/>
              <a:cs typeface="Helvetica"/>
            </a:endParaRPr>
          </a:p>
          <a:p>
            <a:pPr marL="0" indent="0">
              <a:lnSpc>
                <a:spcPct val="90000"/>
              </a:lnSpc>
              <a:buFont typeface="Arial" charset="0"/>
              <a:buNone/>
            </a:pPr>
            <a:endParaRPr lang="it-IT" altLang="ja-JP" dirty="0">
              <a:solidFill>
                <a:schemeClr val="tx1"/>
              </a:solidFill>
              <a:latin typeface="+mn-lt"/>
              <a:ea typeface="ＭＳ Ｐゴシック" charset="0"/>
              <a:cs typeface="Helvetica"/>
            </a:endParaRPr>
          </a:p>
          <a:p>
            <a:pPr marL="0" indent="0">
              <a:lnSpc>
                <a:spcPct val="90000"/>
              </a:lnSpc>
              <a:buFont typeface="Arial" charset="0"/>
              <a:buNone/>
            </a:pPr>
            <a:endParaRPr lang="it-IT" altLang="ja-JP" dirty="0">
              <a:solidFill>
                <a:schemeClr val="tx1"/>
              </a:solidFill>
              <a:ea typeface="ＭＳ Ｐゴシック" charset="0"/>
              <a:cs typeface="Helvetica"/>
            </a:endParaRPr>
          </a:p>
          <a:p>
            <a:pPr marL="0" indent="0">
              <a:lnSpc>
                <a:spcPct val="90000"/>
              </a:lnSpc>
              <a:buFont typeface="Arial" charset="0"/>
              <a:buNone/>
            </a:pPr>
            <a:endParaRPr lang="it-IT" altLang="ja-JP" dirty="0">
              <a:solidFill>
                <a:schemeClr val="tx1"/>
              </a:solidFill>
              <a:latin typeface="+mn-lt"/>
              <a:ea typeface="ＭＳ Ｐゴシック" charset="0"/>
              <a:cs typeface="Helvetica"/>
            </a:endParaRPr>
          </a:p>
          <a:p>
            <a:pPr marL="0" indent="0">
              <a:lnSpc>
                <a:spcPct val="90000"/>
              </a:lnSpc>
              <a:buFont typeface="Arial" charset="0"/>
              <a:buNone/>
            </a:pPr>
            <a:endParaRPr lang="it-IT" altLang="ja-JP" sz="1600" dirty="0">
              <a:solidFill>
                <a:schemeClr val="tx1"/>
              </a:solidFill>
              <a:latin typeface="Helvetica"/>
              <a:ea typeface="ＭＳ Ｐゴシック" charset="0"/>
              <a:cs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sz="1600" dirty="0">
              <a:solidFill>
                <a:srgbClr val="4C599A"/>
              </a:solidFill>
              <a:uFill>
                <a:solidFill>
                  <a:srgbClr val="4C599A"/>
                </a:solidFill>
              </a:uFill>
              <a:latin typeface="+mj-lt"/>
              <a:ea typeface="+mj-ea"/>
              <a:cs typeface="+mj-cs"/>
              <a:sym typeface="Helvetica"/>
            </a:endParaRPr>
          </a:p>
        </p:txBody>
      </p:sp>
      <p:sp>
        <p:nvSpPr>
          <p:cNvPr id="118" name="Shape 118"/>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26</a:t>
            </a:fld>
            <a:endParaRPr lang="it-IT"/>
          </a:p>
        </p:txBody>
      </p:sp>
    </p:spTree>
    <p:extLst>
      <p:ext uri="{BB962C8B-B14F-4D97-AF65-F5344CB8AC3E}">
        <p14:creationId xmlns:p14="http://schemas.microsoft.com/office/powerpoint/2010/main" val="355990797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p:nvPr/>
        </p:nvSpPr>
        <p:spPr>
          <a:xfrm>
            <a:off x="457201" y="2058092"/>
            <a:ext cx="7548503" cy="677416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indent="0">
              <a:lnSpc>
                <a:spcPct val="90000"/>
              </a:lnSpc>
              <a:buFont typeface="Arial" charset="0"/>
              <a:buNone/>
            </a:pPr>
            <a:endParaRPr lang="it-IT" sz="1600" dirty="0">
              <a:solidFill>
                <a:schemeClr val="tx1"/>
              </a:solidFill>
              <a:latin typeface="Helvetica"/>
              <a:ea typeface="ＭＳ Ｐゴシック" charset="0"/>
              <a:cs typeface="Helvetica"/>
            </a:endParaRPr>
          </a:p>
          <a:p>
            <a:pPr marL="0" indent="0">
              <a:lnSpc>
                <a:spcPct val="90000"/>
              </a:lnSpc>
              <a:buFont typeface="Arial" charset="0"/>
              <a:buNone/>
            </a:pPr>
            <a:endParaRPr lang="it-IT" sz="1600" dirty="0">
              <a:solidFill>
                <a:schemeClr val="tx1"/>
              </a:solidFill>
              <a:latin typeface="Helvetica"/>
              <a:ea typeface="ＭＳ Ｐゴシック" charset="0"/>
              <a:cs typeface="Helvetica"/>
            </a:endParaRPr>
          </a:p>
          <a:p>
            <a:pPr marL="0" indent="0">
              <a:lnSpc>
                <a:spcPct val="90000"/>
              </a:lnSpc>
              <a:buFont typeface="Arial" charset="0"/>
              <a:buNone/>
            </a:pPr>
            <a:r>
              <a:rPr lang="it-IT" dirty="0">
                <a:solidFill>
                  <a:schemeClr val="tx1"/>
                </a:solidFill>
                <a:latin typeface="+mn-lt"/>
                <a:ea typeface="ＭＳ Ｐゴシック" charset="0"/>
                <a:cs typeface="Helvetica"/>
              </a:rPr>
              <a:t>Se le parti non trovano </a:t>
            </a:r>
            <a:r>
              <a:rPr lang="it-IT" altLang="ja-JP" dirty="0">
                <a:solidFill>
                  <a:schemeClr val="tx1"/>
                </a:solidFill>
                <a:latin typeface="+mn-lt"/>
                <a:ea typeface="ＭＳ Ｐゴシック" charset="0"/>
                <a:cs typeface="Helvetica"/>
              </a:rPr>
              <a:t>un accordo l’Ufficio di conciliazione ha le seguenti possibilità:</a:t>
            </a:r>
          </a:p>
          <a:p>
            <a:pPr marL="0" indent="0">
              <a:lnSpc>
                <a:spcPct val="90000"/>
              </a:lnSpc>
              <a:buFont typeface="Arial" charset="0"/>
              <a:buNone/>
            </a:pPr>
            <a:r>
              <a:rPr lang="it-IT" altLang="ja-JP" dirty="0">
                <a:solidFill>
                  <a:schemeClr val="tx1"/>
                </a:solidFill>
                <a:latin typeface="+mn-lt"/>
                <a:ea typeface="ＭＳ Ｐゴシック" charset="0"/>
                <a:cs typeface="Helvetica"/>
              </a:rPr>
              <a:t> </a:t>
            </a:r>
          </a:p>
          <a:p>
            <a:pPr marL="285750" indent="-285750">
              <a:lnSpc>
                <a:spcPct val="90000"/>
              </a:lnSpc>
              <a:buFont typeface="Arial"/>
              <a:buChar char="•"/>
            </a:pPr>
            <a:r>
              <a:rPr lang="it-IT" altLang="ja-JP" b="1" dirty="0">
                <a:solidFill>
                  <a:schemeClr val="tx1"/>
                </a:solidFill>
                <a:latin typeface="+mn-lt"/>
                <a:ea typeface="ＭＳ Ｐゴシック" charset="0"/>
                <a:cs typeface="Helvetica"/>
              </a:rPr>
              <a:t>Decisione</a:t>
            </a:r>
            <a:r>
              <a:rPr lang="it-IT" altLang="ja-JP" dirty="0">
                <a:solidFill>
                  <a:schemeClr val="tx1"/>
                </a:solidFill>
                <a:latin typeface="+mn-lt"/>
                <a:ea typeface="ＭＳ Ｐゴシック" charset="0"/>
                <a:cs typeface="Helvetica"/>
              </a:rPr>
              <a:t> (se il valore litigioso non supera i </a:t>
            </a:r>
            <a:r>
              <a:rPr lang="it-IT" altLang="ja-JP" dirty="0" err="1">
                <a:solidFill>
                  <a:schemeClr val="tx1"/>
                </a:solidFill>
                <a:latin typeface="+mn-lt"/>
                <a:ea typeface="ＭＳ Ｐゴシック" charset="0"/>
                <a:cs typeface="Helvetica"/>
              </a:rPr>
              <a:t>Fr</a:t>
            </a:r>
            <a:r>
              <a:rPr lang="it-IT" altLang="ja-JP" dirty="0">
                <a:solidFill>
                  <a:schemeClr val="tx1"/>
                </a:solidFill>
                <a:latin typeface="+mn-lt"/>
                <a:ea typeface="ＭＳ Ｐゴシック" charset="0"/>
                <a:cs typeface="Helvetica"/>
              </a:rPr>
              <a:t>. 2’000.--);</a:t>
            </a:r>
          </a:p>
          <a:p>
            <a:pPr>
              <a:lnSpc>
                <a:spcPct val="90000"/>
              </a:lnSpc>
            </a:pPr>
            <a:endParaRPr lang="it-IT" altLang="ja-JP" dirty="0">
              <a:solidFill>
                <a:schemeClr val="tx1"/>
              </a:solidFill>
              <a:latin typeface="+mn-lt"/>
              <a:ea typeface="ＭＳ Ｐゴシック" charset="0"/>
              <a:cs typeface="Helvetica"/>
            </a:endParaRPr>
          </a:p>
          <a:p>
            <a:pPr marL="285750" indent="-285750">
              <a:lnSpc>
                <a:spcPct val="90000"/>
              </a:lnSpc>
              <a:buFont typeface="Arial"/>
              <a:buChar char="•"/>
            </a:pPr>
            <a:r>
              <a:rPr lang="it-IT" altLang="ja-JP" b="1" dirty="0">
                <a:solidFill>
                  <a:schemeClr val="tx1"/>
                </a:solidFill>
                <a:latin typeface="+mn-lt"/>
                <a:ea typeface="ＭＳ Ｐゴシック" charset="0"/>
                <a:cs typeface="Helvetica"/>
              </a:rPr>
              <a:t>Proposta di giudizio </a:t>
            </a:r>
            <a:r>
              <a:rPr lang="it-IT" altLang="ja-JP" dirty="0">
                <a:solidFill>
                  <a:schemeClr val="tx1"/>
                </a:solidFill>
                <a:latin typeface="+mn-lt"/>
                <a:ea typeface="ＭＳ Ｐゴシック" charset="0"/>
                <a:cs typeface="Helvetica"/>
              </a:rPr>
              <a:t>(indipendentemente dal valore litigioso, art. 210 cpv. 1 </a:t>
            </a:r>
            <a:r>
              <a:rPr lang="it-IT" altLang="ja-JP" dirty="0" err="1">
                <a:solidFill>
                  <a:schemeClr val="tx1"/>
                </a:solidFill>
                <a:latin typeface="+mn-lt"/>
                <a:ea typeface="ＭＳ Ｐゴシック" charset="0"/>
                <a:cs typeface="Helvetica"/>
              </a:rPr>
              <a:t>let</a:t>
            </a:r>
            <a:r>
              <a:rPr lang="it-IT" altLang="ja-JP" dirty="0">
                <a:solidFill>
                  <a:schemeClr val="tx1"/>
                </a:solidFill>
                <a:latin typeface="+mn-lt"/>
                <a:ea typeface="ＭＳ Ｐゴシック" charset="0"/>
                <a:cs typeface="Helvetica"/>
              </a:rPr>
              <a:t>. a CPC);</a:t>
            </a:r>
          </a:p>
          <a:p>
            <a:pPr>
              <a:lnSpc>
                <a:spcPct val="90000"/>
              </a:lnSpc>
            </a:pPr>
            <a:endParaRPr lang="it-IT" altLang="ja-JP" dirty="0">
              <a:solidFill>
                <a:schemeClr val="tx1"/>
              </a:solidFill>
              <a:latin typeface="+mn-lt"/>
              <a:ea typeface="ＭＳ Ｐゴシック" charset="0"/>
              <a:cs typeface="Helvetica"/>
            </a:endParaRPr>
          </a:p>
          <a:p>
            <a:pPr marL="285750" indent="-285750">
              <a:lnSpc>
                <a:spcPct val="90000"/>
              </a:lnSpc>
              <a:buFont typeface="Arial"/>
              <a:buChar char="•"/>
            </a:pPr>
            <a:r>
              <a:rPr lang="it-IT" altLang="ja-JP" b="1" dirty="0">
                <a:solidFill>
                  <a:schemeClr val="tx1"/>
                </a:solidFill>
                <a:latin typeface="+mn-lt"/>
                <a:ea typeface="ＭＳ Ｐゴシック" charset="0"/>
                <a:cs typeface="Helvetica"/>
              </a:rPr>
              <a:t>Autorizzazione ad agire in caso di mancata conciliazione</a:t>
            </a:r>
            <a:r>
              <a:rPr lang="it-IT" altLang="ja-JP" dirty="0">
                <a:solidFill>
                  <a:schemeClr val="tx1"/>
                </a:solidFill>
                <a:latin typeface="+mn-lt"/>
                <a:ea typeface="ＭＳ Ｐゴシック" charset="0"/>
                <a:cs typeface="Helvetica"/>
              </a:rPr>
              <a:t> (le parti hanno tre mesi per inoltrare la causa presso il competente Tribunale, in Ticino presso la Pretura competente (domicilio di una delle parti o luogo di lavoro). </a:t>
            </a:r>
          </a:p>
          <a:p>
            <a:pPr marL="285750" indent="-285750">
              <a:lnSpc>
                <a:spcPct val="90000"/>
              </a:lnSpc>
              <a:buFont typeface="Arial"/>
              <a:buChar char="•"/>
            </a:pPr>
            <a:endParaRPr lang="it-IT" altLang="ja-JP" dirty="0">
              <a:solidFill>
                <a:schemeClr val="tx1"/>
              </a:solidFill>
              <a:latin typeface="+mn-lt"/>
              <a:ea typeface="ＭＳ Ｐゴシック" charset="0"/>
              <a:cs typeface="Helvetica"/>
            </a:endParaRPr>
          </a:p>
          <a:p>
            <a:pPr marL="266700">
              <a:lnSpc>
                <a:spcPct val="90000"/>
              </a:lnSpc>
            </a:pPr>
            <a:r>
              <a:rPr lang="it-IT" altLang="ja-JP" dirty="0">
                <a:solidFill>
                  <a:schemeClr val="tx1"/>
                </a:solidFill>
                <a:latin typeface="+mn-lt"/>
                <a:ea typeface="ＭＳ Ｐゴシック" charset="0"/>
                <a:cs typeface="Helvetica"/>
              </a:rPr>
              <a:t>Per la causa in Pretura si applica la </a:t>
            </a:r>
            <a:r>
              <a:rPr lang="it-IT" altLang="ja-JP" b="1" dirty="0">
                <a:solidFill>
                  <a:schemeClr val="tx1"/>
                </a:solidFill>
                <a:latin typeface="+mn-lt"/>
                <a:ea typeface="ＭＳ Ｐゴシック" charset="0"/>
                <a:cs typeface="Helvetica"/>
              </a:rPr>
              <a:t>procedura semplificata </a:t>
            </a:r>
            <a:r>
              <a:rPr lang="it-IT" altLang="ja-JP" dirty="0">
                <a:solidFill>
                  <a:schemeClr val="tx1"/>
                </a:solidFill>
                <a:latin typeface="+mn-lt"/>
                <a:ea typeface="ＭＳ Ｐゴシック" charset="0"/>
                <a:cs typeface="Helvetica"/>
              </a:rPr>
              <a:t>indipendentemente dal valore di causa (art. 243 cpv. 2 </a:t>
            </a:r>
            <a:r>
              <a:rPr lang="it-IT" altLang="ja-JP" dirty="0" err="1">
                <a:solidFill>
                  <a:schemeClr val="tx1"/>
                </a:solidFill>
                <a:latin typeface="+mn-lt"/>
                <a:ea typeface="ＭＳ Ｐゴシック" charset="0"/>
                <a:cs typeface="Helvetica"/>
              </a:rPr>
              <a:t>let</a:t>
            </a:r>
            <a:r>
              <a:rPr lang="it-IT" altLang="ja-JP" dirty="0">
                <a:solidFill>
                  <a:schemeClr val="tx1"/>
                </a:solidFill>
                <a:latin typeface="+mn-lt"/>
                <a:ea typeface="ＭＳ Ｐゴシック" charset="0"/>
                <a:cs typeface="Helvetica"/>
              </a:rPr>
              <a:t>. a CPC). </a:t>
            </a:r>
          </a:p>
          <a:p>
            <a:pPr marL="266700">
              <a:lnSpc>
                <a:spcPct val="90000"/>
              </a:lnSpc>
            </a:pPr>
            <a:r>
              <a:rPr lang="it-IT" altLang="ja-JP" dirty="0">
                <a:solidFill>
                  <a:schemeClr val="tx1"/>
                </a:solidFill>
                <a:latin typeface="+mn-lt"/>
                <a:ea typeface="ＭＳ Ｐゴシック" charset="0"/>
                <a:cs typeface="Helvetica"/>
              </a:rPr>
              <a:t>La procedura è gratuita. </a:t>
            </a: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sz="1600" dirty="0">
              <a:solidFill>
                <a:srgbClr val="4C599A"/>
              </a:solidFill>
              <a:uFill>
                <a:solidFill>
                  <a:srgbClr val="4C599A"/>
                </a:solidFill>
              </a:uFill>
              <a:latin typeface="+mj-lt"/>
              <a:ea typeface="+mj-ea"/>
              <a:cs typeface="+mj-cs"/>
              <a:sym typeface="Helvetica"/>
            </a:endParaRPr>
          </a:p>
        </p:txBody>
      </p:sp>
      <p:sp>
        <p:nvSpPr>
          <p:cNvPr id="118" name="Shape 118"/>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27</a:t>
            </a:fld>
            <a:endParaRPr lang="it-IT"/>
          </a:p>
        </p:txBody>
      </p:sp>
    </p:spTree>
    <p:extLst>
      <p:ext uri="{BB962C8B-B14F-4D97-AF65-F5344CB8AC3E}">
        <p14:creationId xmlns:p14="http://schemas.microsoft.com/office/powerpoint/2010/main" val="259849910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p:nvPr/>
        </p:nvSpPr>
        <p:spPr>
          <a:xfrm>
            <a:off x="457201" y="2058092"/>
            <a:ext cx="7548503" cy="6109365"/>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lvl="0">
              <a:spcBef>
                <a:spcPts val="1200"/>
              </a:spcBef>
              <a:defRPr>
                <a:uFillTx/>
              </a:defRPr>
            </a:pPr>
            <a:endParaRPr lang="de-CH" b="1" dirty="0">
              <a:solidFill>
                <a:schemeClr val="tx1"/>
              </a:solidFill>
              <a:uFill>
                <a:solidFill>
                  <a:srgbClr val="4C599A"/>
                </a:solidFill>
              </a:uFill>
              <a:latin typeface="Helvetica"/>
              <a:ea typeface="+mj-ea"/>
              <a:cs typeface="Helvetica"/>
              <a:sym typeface="Helvetica"/>
            </a:endParaRPr>
          </a:p>
          <a:p>
            <a:pPr marL="0" indent="0">
              <a:lnSpc>
                <a:spcPct val="90000"/>
              </a:lnSpc>
              <a:buFont typeface="Arial" charset="0"/>
              <a:buNone/>
            </a:pPr>
            <a:endParaRPr lang="it-IT" altLang="ja-JP" dirty="0">
              <a:solidFill>
                <a:schemeClr val="tx1"/>
              </a:solidFill>
              <a:latin typeface="+mn-lt"/>
              <a:ea typeface="ＭＳ Ｐゴシック" charset="0"/>
              <a:cs typeface="Helvetica"/>
            </a:endParaRPr>
          </a:p>
          <a:p>
            <a:pPr marL="0" indent="0">
              <a:lnSpc>
                <a:spcPct val="90000"/>
              </a:lnSpc>
              <a:buFont typeface="Arial" charset="0"/>
              <a:buNone/>
            </a:pPr>
            <a:r>
              <a:rPr lang="it-IT" altLang="ja-JP" b="1" dirty="0">
                <a:solidFill>
                  <a:schemeClr val="tx1"/>
                </a:solidFill>
                <a:latin typeface="+mn-lt"/>
                <a:ea typeface="ＭＳ Ｐゴシック" charset="0"/>
                <a:cs typeface="Helvetica"/>
              </a:rPr>
              <a:t>Aspetti particolari della procedura di conciliazione </a:t>
            </a:r>
            <a:r>
              <a:rPr lang="it-IT" altLang="ja-JP" b="1" dirty="0" err="1">
                <a:solidFill>
                  <a:schemeClr val="tx1"/>
                </a:solidFill>
                <a:latin typeface="+mn-lt"/>
                <a:ea typeface="ＭＳ Ｐゴシック" charset="0"/>
                <a:cs typeface="Helvetica"/>
              </a:rPr>
              <a:t>Lpar</a:t>
            </a:r>
            <a:r>
              <a:rPr lang="it-IT" altLang="ja-JP" b="1" dirty="0">
                <a:solidFill>
                  <a:schemeClr val="tx1"/>
                </a:solidFill>
                <a:latin typeface="+mn-lt"/>
                <a:ea typeface="ＭＳ Ｐゴシック" charset="0"/>
                <a:cs typeface="Helvetica"/>
              </a:rPr>
              <a:t>:</a:t>
            </a:r>
          </a:p>
          <a:p>
            <a:pPr marL="0" indent="0">
              <a:lnSpc>
                <a:spcPct val="90000"/>
              </a:lnSpc>
              <a:buFont typeface="Arial" charset="0"/>
              <a:buNone/>
            </a:pPr>
            <a:endParaRPr lang="it-IT" altLang="ja-JP" b="1" dirty="0">
              <a:solidFill>
                <a:schemeClr val="tx1"/>
              </a:solidFill>
              <a:latin typeface="+mn-lt"/>
              <a:ea typeface="ＭＳ Ｐゴシック" charset="0"/>
              <a:cs typeface="Helvetica"/>
            </a:endParaRPr>
          </a:p>
          <a:p>
            <a:pPr marL="285750" indent="-285750">
              <a:lnSpc>
                <a:spcPct val="90000"/>
              </a:lnSpc>
              <a:buFont typeface="Arial" panose="020B0604020202020204" pitchFamily="34" charset="0"/>
              <a:buChar char="•"/>
            </a:pPr>
            <a:r>
              <a:rPr lang="it-IT" altLang="ja-JP" dirty="0">
                <a:solidFill>
                  <a:schemeClr val="tx1"/>
                </a:solidFill>
                <a:latin typeface="+mn-lt"/>
                <a:ea typeface="ＭＳ Ｐゴシック" charset="0"/>
                <a:cs typeface="Helvetica"/>
              </a:rPr>
              <a:t>L'Ufficio di conciliazione </a:t>
            </a:r>
            <a:r>
              <a:rPr lang="it-IT" altLang="ja-JP" dirty="0" err="1">
                <a:solidFill>
                  <a:schemeClr val="tx1"/>
                </a:solidFill>
                <a:latin typeface="+mn-lt"/>
                <a:ea typeface="ＭＳ Ｐゴシック" charset="0"/>
                <a:cs typeface="Helvetica"/>
              </a:rPr>
              <a:t>Lpar</a:t>
            </a:r>
            <a:r>
              <a:rPr lang="it-IT" altLang="ja-JP" dirty="0">
                <a:solidFill>
                  <a:schemeClr val="tx1"/>
                </a:solidFill>
                <a:latin typeface="+mn-lt"/>
                <a:ea typeface="ＭＳ Ｐゴシック" charset="0"/>
                <a:cs typeface="Helvetica"/>
              </a:rPr>
              <a:t> è pure tenuto a prestare consulenza giuridica (art. 201 cpv. 2 CPC): il fatto di aver prestato consulenza giuridica non è motivo di esclusione per la procedura di conciliazione nella stessa fattispecie. </a:t>
            </a:r>
          </a:p>
          <a:p>
            <a:pPr>
              <a:lnSpc>
                <a:spcPct val="90000"/>
              </a:lnSpc>
            </a:pPr>
            <a:endParaRPr lang="it-IT" altLang="ja-JP" dirty="0">
              <a:solidFill>
                <a:schemeClr val="tx1"/>
              </a:solidFill>
              <a:latin typeface="+mn-lt"/>
              <a:ea typeface="ＭＳ Ｐゴシック" charset="0"/>
              <a:cs typeface="Helvetica"/>
            </a:endParaRPr>
          </a:p>
          <a:p>
            <a:pPr marL="285750" indent="-285750">
              <a:lnSpc>
                <a:spcPct val="90000"/>
              </a:lnSpc>
              <a:buFont typeface="Arial" panose="020B0604020202020204" pitchFamily="34" charset="0"/>
              <a:buChar char="•"/>
            </a:pPr>
            <a:r>
              <a:rPr lang="it-IT" altLang="ja-JP" dirty="0">
                <a:solidFill>
                  <a:schemeClr val="tx1"/>
                </a:solidFill>
                <a:latin typeface="+mn-lt"/>
                <a:ea typeface="ＭＳ Ｐゴシック" charset="0"/>
                <a:cs typeface="Helvetica"/>
              </a:rPr>
              <a:t>Con il nuovo Codice di procedura civile, </a:t>
            </a:r>
            <a:r>
              <a:rPr lang="it-IT" altLang="ja-JP" u="sng" dirty="0">
                <a:solidFill>
                  <a:schemeClr val="tx1"/>
                </a:solidFill>
                <a:latin typeface="+mn-lt"/>
                <a:ea typeface="ＭＳ Ｐゴシック" charset="0"/>
                <a:cs typeface="Helvetica"/>
              </a:rPr>
              <a:t>in ambito </a:t>
            </a:r>
            <a:r>
              <a:rPr lang="it-IT" altLang="ja-JP" u="sng" dirty="0" err="1">
                <a:solidFill>
                  <a:schemeClr val="tx1"/>
                </a:solidFill>
                <a:latin typeface="+mn-lt"/>
                <a:ea typeface="ＭＳ Ｐゴシック" charset="0"/>
                <a:cs typeface="Helvetica"/>
              </a:rPr>
              <a:t>Lpar</a:t>
            </a:r>
            <a:r>
              <a:rPr lang="it-IT" altLang="ja-JP" u="sng" dirty="0">
                <a:solidFill>
                  <a:schemeClr val="tx1"/>
                </a:solidFill>
                <a:latin typeface="+mn-lt"/>
                <a:ea typeface="ＭＳ Ｐゴシック" charset="0"/>
                <a:cs typeface="Helvetica"/>
              </a:rPr>
              <a:t> la conciliazione è facoltativa</a:t>
            </a:r>
            <a:r>
              <a:rPr lang="it-IT" altLang="ja-JP" dirty="0">
                <a:solidFill>
                  <a:schemeClr val="tx1"/>
                </a:solidFill>
                <a:latin typeface="+mn-lt"/>
                <a:ea typeface="ＭＳ Ｐゴシック" charset="0"/>
                <a:cs typeface="Helvetica"/>
              </a:rPr>
              <a:t> (art. 199 cpv. 2 </a:t>
            </a:r>
            <a:r>
              <a:rPr lang="it-IT" altLang="ja-JP" dirty="0" err="1">
                <a:solidFill>
                  <a:schemeClr val="tx1"/>
                </a:solidFill>
                <a:latin typeface="+mn-lt"/>
                <a:ea typeface="ＭＳ Ｐゴシック" charset="0"/>
                <a:cs typeface="Helvetica"/>
              </a:rPr>
              <a:t>let</a:t>
            </a:r>
            <a:r>
              <a:rPr lang="it-IT" altLang="ja-JP" dirty="0">
                <a:solidFill>
                  <a:schemeClr val="tx1"/>
                </a:solidFill>
                <a:latin typeface="+mn-lt"/>
                <a:ea typeface="ＭＳ Ｐゴシック" charset="0"/>
                <a:cs typeface="Helvetica"/>
              </a:rPr>
              <a:t>. c CPC) e quindi la parte istante può rinunciarvi e procedere direttamente con la causa. </a:t>
            </a:r>
          </a:p>
          <a:p>
            <a:pPr marL="285750" indent="-285750">
              <a:lnSpc>
                <a:spcPct val="90000"/>
              </a:lnSpc>
              <a:buFont typeface="Arial" panose="020B0604020202020204" pitchFamily="34" charset="0"/>
              <a:buChar char="•"/>
            </a:pPr>
            <a:r>
              <a:rPr lang="it-IT" altLang="ja-JP" dirty="0">
                <a:solidFill>
                  <a:schemeClr val="tx1"/>
                </a:solidFill>
                <a:latin typeface="+mn-lt"/>
                <a:ea typeface="ＭＳ Ｐゴシック" charset="0"/>
                <a:cs typeface="Helvetica"/>
              </a:rPr>
              <a:t>In caso di rinuncia alla conciliazione </a:t>
            </a:r>
            <a:r>
              <a:rPr lang="it-IT" altLang="ja-JP" dirty="0" err="1">
                <a:solidFill>
                  <a:schemeClr val="tx1"/>
                </a:solidFill>
                <a:latin typeface="+mn-lt"/>
                <a:ea typeface="ＭＳ Ｐゴシック" charset="0"/>
                <a:cs typeface="Helvetica"/>
              </a:rPr>
              <a:t>Lpar</a:t>
            </a:r>
            <a:r>
              <a:rPr lang="it-IT" altLang="ja-JP" dirty="0">
                <a:solidFill>
                  <a:schemeClr val="tx1"/>
                </a:solidFill>
                <a:latin typeface="+mn-lt"/>
                <a:ea typeface="ＭＳ Ｐゴシック" charset="0"/>
                <a:cs typeface="Helvetica"/>
              </a:rPr>
              <a:t> non è necessaria neppure la conciliazione ordinaria (Pretura).</a:t>
            </a:r>
          </a:p>
          <a:p>
            <a:pPr marL="285750" indent="-285750">
              <a:lnSpc>
                <a:spcPct val="90000"/>
              </a:lnSpc>
              <a:buFont typeface="Arial" panose="020B0604020202020204" pitchFamily="34" charset="0"/>
              <a:buChar char="•"/>
            </a:pPr>
            <a:endParaRPr lang="it-IT" altLang="ja-JP" dirty="0">
              <a:solidFill>
                <a:schemeClr val="tx1"/>
              </a:solidFill>
              <a:latin typeface="+mn-lt"/>
              <a:ea typeface="ＭＳ Ｐゴシック" charset="0"/>
              <a:cs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sz="1600" dirty="0">
              <a:solidFill>
                <a:srgbClr val="4C599A"/>
              </a:solidFill>
              <a:uFill>
                <a:solidFill>
                  <a:srgbClr val="4C599A"/>
                </a:solidFill>
              </a:uFill>
              <a:latin typeface="+mj-lt"/>
              <a:ea typeface="+mj-ea"/>
              <a:cs typeface="+mj-cs"/>
              <a:sym typeface="Helvetica"/>
            </a:endParaRPr>
          </a:p>
        </p:txBody>
      </p:sp>
      <p:sp>
        <p:nvSpPr>
          <p:cNvPr id="118" name="Shape 118"/>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28</a:t>
            </a:fld>
            <a:endParaRPr lang="it-IT"/>
          </a:p>
        </p:txBody>
      </p:sp>
    </p:spTree>
    <p:extLst>
      <p:ext uri="{BB962C8B-B14F-4D97-AF65-F5344CB8AC3E}">
        <p14:creationId xmlns:p14="http://schemas.microsoft.com/office/powerpoint/2010/main" val="393825211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p:nvPr/>
        </p:nvSpPr>
        <p:spPr>
          <a:xfrm>
            <a:off x="457201" y="2058092"/>
            <a:ext cx="7548503" cy="5583067"/>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lvl="0">
              <a:spcBef>
                <a:spcPts val="1200"/>
              </a:spcBef>
              <a:defRPr>
                <a:uFillTx/>
              </a:defRPr>
            </a:pPr>
            <a:endParaRPr lang="de-CH" b="1" dirty="0">
              <a:solidFill>
                <a:schemeClr val="tx1"/>
              </a:solidFill>
              <a:uFill>
                <a:solidFill>
                  <a:srgbClr val="4C599A"/>
                </a:solidFill>
              </a:uFill>
              <a:latin typeface="Helvetica"/>
              <a:ea typeface="+mj-ea"/>
              <a:cs typeface="Helvetica"/>
              <a:sym typeface="Helvetica"/>
            </a:endParaRPr>
          </a:p>
          <a:p>
            <a:pPr marL="0" indent="0">
              <a:lnSpc>
                <a:spcPct val="90000"/>
              </a:lnSpc>
              <a:buFont typeface="Arial" charset="0"/>
              <a:buNone/>
            </a:pPr>
            <a:endParaRPr lang="it-IT" altLang="ja-JP" dirty="0">
              <a:solidFill>
                <a:schemeClr val="tx1"/>
              </a:solidFill>
              <a:latin typeface="+mn-lt"/>
              <a:ea typeface="ＭＳ Ｐゴシック" charset="0"/>
              <a:cs typeface="Helvetica"/>
            </a:endParaRPr>
          </a:p>
          <a:p>
            <a:pPr>
              <a:lnSpc>
                <a:spcPct val="90000"/>
              </a:lnSpc>
            </a:pPr>
            <a:endParaRPr lang="it-IT" altLang="ja-JP" dirty="0">
              <a:solidFill>
                <a:schemeClr val="tx1"/>
              </a:solidFill>
              <a:latin typeface="+mn-lt"/>
              <a:ea typeface="ＭＳ Ｐゴシック" charset="0"/>
              <a:cs typeface="Helvetica"/>
            </a:endParaRPr>
          </a:p>
          <a:p>
            <a:pPr marL="285750" indent="-285750">
              <a:lnSpc>
                <a:spcPct val="90000"/>
              </a:lnSpc>
              <a:buFont typeface="Arial" panose="020B0604020202020204" pitchFamily="34" charset="0"/>
              <a:buChar char="•"/>
            </a:pPr>
            <a:r>
              <a:rPr lang="it-IT" altLang="ja-JP" dirty="0">
                <a:solidFill>
                  <a:schemeClr val="tx1"/>
                </a:solidFill>
                <a:latin typeface="+mn-lt"/>
                <a:ea typeface="ＭＳ Ｐゴシック" charset="0"/>
                <a:cs typeface="Helvetica"/>
              </a:rPr>
              <a:t>Nelle controversie </a:t>
            </a:r>
            <a:r>
              <a:rPr lang="it-IT" altLang="ja-JP" dirty="0" err="1">
                <a:solidFill>
                  <a:schemeClr val="tx1"/>
                </a:solidFill>
                <a:latin typeface="+mn-lt"/>
                <a:ea typeface="ＭＳ Ｐゴシック" charset="0"/>
                <a:cs typeface="Helvetica"/>
              </a:rPr>
              <a:t>Lpar</a:t>
            </a:r>
            <a:r>
              <a:rPr lang="it-IT" altLang="ja-JP" dirty="0">
                <a:solidFill>
                  <a:schemeClr val="tx1"/>
                </a:solidFill>
                <a:latin typeface="+mn-lt"/>
                <a:ea typeface="ＭＳ Ｐゴシック" charset="0"/>
                <a:cs typeface="Helvetica"/>
              </a:rPr>
              <a:t> può essere eccezionalmente ordinato uno scambio di allegati scritti (art. 202 cpv. 4 CPC).</a:t>
            </a:r>
          </a:p>
          <a:p>
            <a:pPr marL="285750" indent="-285750">
              <a:lnSpc>
                <a:spcPct val="90000"/>
              </a:lnSpc>
              <a:buFont typeface="Arial" panose="020B0604020202020204" pitchFamily="34" charset="0"/>
              <a:buChar char="•"/>
            </a:pPr>
            <a:endParaRPr lang="it-IT" altLang="ja-JP" dirty="0">
              <a:solidFill>
                <a:schemeClr val="tx1"/>
              </a:solidFill>
              <a:latin typeface="+mn-lt"/>
              <a:ea typeface="ＭＳ Ｐゴシック" charset="0"/>
              <a:cs typeface="Helvetica"/>
            </a:endParaRPr>
          </a:p>
          <a:p>
            <a:pPr marL="285750" indent="-285750">
              <a:lnSpc>
                <a:spcPct val="90000"/>
              </a:lnSpc>
              <a:buFont typeface="Arial" panose="020B0604020202020204" pitchFamily="34" charset="0"/>
              <a:buChar char="•"/>
            </a:pPr>
            <a:r>
              <a:rPr lang="it-IT" altLang="ja-JP" dirty="0">
                <a:solidFill>
                  <a:schemeClr val="tx1"/>
                </a:solidFill>
                <a:latin typeface="+mn-lt"/>
                <a:ea typeface="ＭＳ Ｐゴシック" charset="0"/>
                <a:cs typeface="Helvetica"/>
              </a:rPr>
              <a:t>L’Ufficio di conciliazione </a:t>
            </a:r>
            <a:r>
              <a:rPr lang="it-IT" altLang="ja-JP" dirty="0" err="1">
                <a:solidFill>
                  <a:schemeClr val="tx1"/>
                </a:solidFill>
                <a:latin typeface="+mn-lt"/>
                <a:ea typeface="ＭＳ Ｐゴシック" charset="0"/>
                <a:cs typeface="Helvetica"/>
              </a:rPr>
              <a:t>Lpar</a:t>
            </a:r>
            <a:r>
              <a:rPr lang="it-IT" altLang="ja-JP" dirty="0">
                <a:solidFill>
                  <a:schemeClr val="tx1"/>
                </a:solidFill>
                <a:latin typeface="+mn-lt"/>
                <a:ea typeface="ＭＳ Ｐゴシック" charset="0"/>
                <a:cs typeface="Helvetica"/>
              </a:rPr>
              <a:t> è competente pure in casi «misti», art. 201 cpv. 1 </a:t>
            </a:r>
            <a:r>
              <a:rPr lang="it-IT" altLang="ja-JP" dirty="0" err="1">
                <a:solidFill>
                  <a:schemeClr val="tx1"/>
                </a:solidFill>
                <a:latin typeface="+mn-lt"/>
                <a:ea typeface="ＭＳ Ｐゴシック" charset="0"/>
                <a:cs typeface="Helvetica"/>
              </a:rPr>
              <a:t>Lpar</a:t>
            </a:r>
            <a:r>
              <a:rPr lang="it-IT" altLang="ja-JP" dirty="0">
                <a:solidFill>
                  <a:schemeClr val="tx1"/>
                </a:solidFill>
                <a:latin typeface="+mn-lt"/>
                <a:ea typeface="ＭＳ Ｐゴシック" charset="0"/>
                <a:cs typeface="Helvetica"/>
              </a:rPr>
              <a:t>. </a:t>
            </a:r>
          </a:p>
          <a:p>
            <a:pPr>
              <a:lnSpc>
                <a:spcPct val="90000"/>
              </a:lnSpc>
            </a:pPr>
            <a:endParaRPr lang="it-IT" altLang="ja-JP" dirty="0">
              <a:solidFill>
                <a:schemeClr val="tx1"/>
              </a:solidFill>
              <a:latin typeface="+mn-lt"/>
              <a:ea typeface="ＭＳ Ｐゴシック" charset="0"/>
              <a:cs typeface="Helvetica"/>
            </a:endParaRPr>
          </a:p>
          <a:p>
            <a:pPr marL="285750" indent="-285750">
              <a:lnSpc>
                <a:spcPct val="90000"/>
              </a:lnSpc>
              <a:buFont typeface="Arial" panose="020B0604020202020204" pitchFamily="34" charset="0"/>
              <a:buChar char="•"/>
            </a:pPr>
            <a:r>
              <a:rPr lang="it-IT" altLang="ja-JP" dirty="0">
                <a:solidFill>
                  <a:schemeClr val="tx1"/>
                </a:solidFill>
                <a:latin typeface="+mn-lt"/>
                <a:ea typeface="ＭＳ Ｐゴシック" charset="0"/>
                <a:cs typeface="Helvetica"/>
              </a:rPr>
              <a:t>Le udienze possono essere pubbliche se vi è un interesse pubblico (art. 203 cpv. 3 CPC)</a:t>
            </a:r>
          </a:p>
          <a:p>
            <a:pPr marL="0" indent="0">
              <a:lnSpc>
                <a:spcPct val="90000"/>
              </a:lnSpc>
              <a:buFont typeface="Arial" charset="0"/>
              <a:buNone/>
            </a:pPr>
            <a:endParaRPr lang="it-IT" altLang="ja-JP" dirty="0">
              <a:solidFill>
                <a:schemeClr val="tx1"/>
              </a:solidFill>
              <a:ea typeface="ＭＳ Ｐゴシック" charset="0"/>
              <a:cs typeface="Helvetica"/>
            </a:endParaRPr>
          </a:p>
          <a:p>
            <a:pPr marL="0" indent="0">
              <a:lnSpc>
                <a:spcPct val="90000"/>
              </a:lnSpc>
              <a:buFont typeface="Arial" charset="0"/>
              <a:buNone/>
            </a:pPr>
            <a:endParaRPr lang="it-IT" altLang="ja-JP" dirty="0">
              <a:solidFill>
                <a:schemeClr val="tx1"/>
              </a:solidFill>
              <a:latin typeface="+mn-lt"/>
              <a:ea typeface="ＭＳ Ｐゴシック" charset="0"/>
              <a:cs typeface="Helvetica"/>
            </a:endParaRPr>
          </a:p>
          <a:p>
            <a:pPr marL="0" indent="0">
              <a:lnSpc>
                <a:spcPct val="90000"/>
              </a:lnSpc>
              <a:buFont typeface="Arial" charset="0"/>
              <a:buNone/>
            </a:pPr>
            <a:endParaRPr lang="it-IT" altLang="ja-JP" sz="1600" dirty="0">
              <a:solidFill>
                <a:schemeClr val="tx1"/>
              </a:solidFill>
              <a:latin typeface="Helvetica"/>
              <a:ea typeface="ＭＳ Ｐゴシック" charset="0"/>
              <a:cs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sz="1600" dirty="0">
              <a:solidFill>
                <a:srgbClr val="4C599A"/>
              </a:solidFill>
              <a:uFill>
                <a:solidFill>
                  <a:srgbClr val="4C599A"/>
                </a:solidFill>
              </a:uFill>
              <a:latin typeface="+mj-lt"/>
              <a:ea typeface="+mj-ea"/>
              <a:cs typeface="+mj-cs"/>
              <a:sym typeface="Helvetica"/>
            </a:endParaRPr>
          </a:p>
        </p:txBody>
      </p:sp>
      <p:sp>
        <p:nvSpPr>
          <p:cNvPr id="118" name="Shape 118"/>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29</a:t>
            </a:fld>
            <a:endParaRPr lang="it-IT"/>
          </a:p>
        </p:txBody>
      </p:sp>
    </p:spTree>
    <p:extLst>
      <p:ext uri="{BB962C8B-B14F-4D97-AF65-F5344CB8AC3E}">
        <p14:creationId xmlns:p14="http://schemas.microsoft.com/office/powerpoint/2010/main" val="65481190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p:nvPr/>
        </p:nvSpPr>
        <p:spPr>
          <a:xfrm>
            <a:off x="457201" y="2058092"/>
            <a:ext cx="7548503" cy="5903154"/>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lvl="0">
              <a:spcBef>
                <a:spcPts val="1200"/>
              </a:spcBef>
              <a:defRPr>
                <a:uFillTx/>
              </a:defRPr>
            </a:pPr>
            <a:endParaRPr lang="de-CH" b="1" dirty="0">
              <a:solidFill>
                <a:schemeClr val="tx1"/>
              </a:solidFill>
              <a:uFill>
                <a:solidFill>
                  <a:srgbClr val="4C599A"/>
                </a:solidFill>
              </a:uFill>
              <a:latin typeface="Helvetica"/>
              <a:ea typeface="+mj-ea"/>
              <a:cs typeface="Helvetica"/>
              <a:sym typeface="Helvetica"/>
            </a:endParaRPr>
          </a:p>
          <a:p>
            <a:pPr lvl="0">
              <a:spcBef>
                <a:spcPts val="1200"/>
              </a:spcBef>
              <a:defRPr>
                <a:uFillTx/>
              </a:defRPr>
            </a:pPr>
            <a:r>
              <a:rPr lang="de-CH" b="1" dirty="0" err="1">
                <a:solidFill>
                  <a:schemeClr val="tx1"/>
                </a:solidFill>
                <a:uFill>
                  <a:solidFill>
                    <a:srgbClr val="4C599A"/>
                  </a:solidFill>
                </a:uFill>
                <a:latin typeface="+mn-lt"/>
                <a:ea typeface="+mj-ea"/>
                <a:cs typeface="Helvetica"/>
                <a:sym typeface="Helvetica"/>
              </a:rPr>
              <a:t>Esempio</a:t>
            </a:r>
            <a:r>
              <a:rPr lang="de-CH" b="1" dirty="0">
                <a:solidFill>
                  <a:schemeClr val="tx1"/>
                </a:solidFill>
                <a:uFill>
                  <a:solidFill>
                    <a:srgbClr val="4C599A"/>
                  </a:solidFill>
                </a:uFill>
                <a:latin typeface="+mn-lt"/>
                <a:ea typeface="+mj-ea"/>
                <a:cs typeface="Helvetica"/>
                <a:sym typeface="Helvetica"/>
              </a:rPr>
              <a:t> di </a:t>
            </a:r>
            <a:r>
              <a:rPr lang="de-CH" b="1" dirty="0" err="1">
                <a:solidFill>
                  <a:schemeClr val="tx1"/>
                </a:solidFill>
                <a:uFill>
                  <a:solidFill>
                    <a:srgbClr val="4C599A"/>
                  </a:solidFill>
                </a:uFill>
                <a:latin typeface="+mn-lt"/>
                <a:ea typeface="+mj-ea"/>
                <a:cs typeface="Helvetica"/>
                <a:sym typeface="Helvetica"/>
              </a:rPr>
              <a:t>procedura</a:t>
            </a:r>
            <a:r>
              <a:rPr lang="de-CH" b="1" dirty="0">
                <a:solidFill>
                  <a:schemeClr val="tx1"/>
                </a:solidFill>
                <a:uFill>
                  <a:solidFill>
                    <a:srgbClr val="4C599A"/>
                  </a:solidFill>
                </a:uFill>
                <a:latin typeface="+mn-lt"/>
                <a:ea typeface="+mj-ea"/>
                <a:cs typeface="Helvetica"/>
                <a:sym typeface="Helvetica"/>
              </a:rPr>
              <a:t> in </a:t>
            </a:r>
            <a:r>
              <a:rPr lang="de-CH" b="1" dirty="0" err="1">
                <a:solidFill>
                  <a:schemeClr val="tx1"/>
                </a:solidFill>
                <a:uFill>
                  <a:solidFill>
                    <a:srgbClr val="4C599A"/>
                  </a:solidFill>
                </a:uFill>
                <a:latin typeface="+mn-lt"/>
                <a:ea typeface="+mj-ea"/>
                <a:cs typeface="Helvetica"/>
                <a:sym typeface="Helvetica"/>
              </a:rPr>
              <a:t>caso</a:t>
            </a:r>
            <a:r>
              <a:rPr lang="de-CH" b="1" dirty="0">
                <a:solidFill>
                  <a:schemeClr val="tx1"/>
                </a:solidFill>
                <a:uFill>
                  <a:solidFill>
                    <a:srgbClr val="4C599A"/>
                  </a:solidFill>
                </a:uFill>
                <a:latin typeface="+mn-lt"/>
                <a:ea typeface="+mj-ea"/>
                <a:cs typeface="Helvetica"/>
                <a:sym typeface="Helvetica"/>
              </a:rPr>
              <a:t> di </a:t>
            </a:r>
            <a:r>
              <a:rPr lang="de-CH" b="1" dirty="0" err="1">
                <a:solidFill>
                  <a:schemeClr val="tx1"/>
                </a:solidFill>
                <a:uFill>
                  <a:solidFill>
                    <a:srgbClr val="4C599A"/>
                  </a:solidFill>
                </a:uFill>
                <a:latin typeface="+mn-lt"/>
                <a:ea typeface="+mj-ea"/>
                <a:cs typeface="Helvetica"/>
                <a:sym typeface="Helvetica"/>
              </a:rPr>
              <a:t>licenziamento</a:t>
            </a:r>
            <a:r>
              <a:rPr lang="de-CH" b="1" dirty="0">
                <a:solidFill>
                  <a:schemeClr val="tx1"/>
                </a:solidFill>
                <a:uFill>
                  <a:solidFill>
                    <a:srgbClr val="4C599A"/>
                  </a:solidFill>
                </a:uFill>
                <a:latin typeface="+mn-lt"/>
                <a:ea typeface="+mj-ea"/>
                <a:cs typeface="Helvetica"/>
                <a:sym typeface="Helvetica"/>
              </a:rPr>
              <a:t> </a:t>
            </a:r>
            <a:r>
              <a:rPr lang="de-CH" b="1" dirty="0" err="1">
                <a:solidFill>
                  <a:schemeClr val="tx1"/>
                </a:solidFill>
                <a:uFill>
                  <a:solidFill>
                    <a:srgbClr val="4C599A"/>
                  </a:solidFill>
                </a:uFill>
                <a:latin typeface="+mn-lt"/>
                <a:ea typeface="+mj-ea"/>
                <a:cs typeface="Helvetica"/>
                <a:sym typeface="Helvetica"/>
              </a:rPr>
              <a:t>discriminatorio</a:t>
            </a:r>
            <a:r>
              <a:rPr lang="de-CH" b="1" dirty="0">
                <a:solidFill>
                  <a:schemeClr val="tx1"/>
                </a:solidFill>
                <a:uFill>
                  <a:solidFill>
                    <a:srgbClr val="4C599A"/>
                  </a:solidFill>
                </a:uFill>
                <a:latin typeface="+mn-lt"/>
                <a:ea typeface="+mj-ea"/>
                <a:cs typeface="Helvetica"/>
                <a:sym typeface="Helvetica"/>
              </a:rPr>
              <a:t>:</a:t>
            </a:r>
            <a:endParaRPr lang="de-CH" b="1" dirty="0">
              <a:solidFill>
                <a:schemeClr val="tx1"/>
              </a:solidFill>
              <a:latin typeface="+mn-lt"/>
              <a:ea typeface="ＭＳ Ｐゴシック" charset="0"/>
              <a:cs typeface="Helvetica"/>
            </a:endParaRPr>
          </a:p>
          <a:p>
            <a:pPr marL="0" indent="0">
              <a:lnSpc>
                <a:spcPct val="90000"/>
              </a:lnSpc>
              <a:buFont typeface="Arial" charset="0"/>
              <a:buNone/>
            </a:pPr>
            <a:endParaRPr lang="it-IT" sz="1600" dirty="0">
              <a:solidFill>
                <a:schemeClr val="tx1"/>
              </a:solidFill>
              <a:latin typeface="+mn-lt"/>
              <a:ea typeface="ＭＳ Ｐゴシック" charset="0"/>
              <a:cs typeface="Helvetica"/>
            </a:endParaRPr>
          </a:p>
          <a:p>
            <a:pPr marL="0" indent="0">
              <a:lnSpc>
                <a:spcPct val="90000"/>
              </a:lnSpc>
              <a:buFont typeface="Arial" charset="0"/>
              <a:buNone/>
            </a:pPr>
            <a:r>
              <a:rPr lang="it-IT" sz="1600" dirty="0">
                <a:solidFill>
                  <a:schemeClr val="tx1"/>
                </a:solidFill>
                <a:latin typeface="+mn-lt"/>
                <a:ea typeface="ＭＳ Ｐゴシック" charset="0"/>
                <a:cs typeface="Helvetica"/>
              </a:rPr>
              <a:t>L’art. 9 </a:t>
            </a:r>
            <a:r>
              <a:rPr lang="it-IT" sz="1600" dirty="0" err="1">
                <a:solidFill>
                  <a:schemeClr val="tx1"/>
                </a:solidFill>
                <a:latin typeface="+mn-lt"/>
                <a:ea typeface="ＭＳ Ｐゴシック" charset="0"/>
                <a:cs typeface="Helvetica"/>
              </a:rPr>
              <a:t>Lpar</a:t>
            </a:r>
            <a:r>
              <a:rPr lang="it-IT" sz="1600" dirty="0">
                <a:solidFill>
                  <a:schemeClr val="tx1"/>
                </a:solidFill>
                <a:latin typeface="+mn-lt"/>
                <a:ea typeface="ＭＳ Ｐゴシック" charset="0"/>
                <a:cs typeface="Helvetica"/>
              </a:rPr>
              <a:t> prevede che in caso di discriminazione alla disdetta del rapporto di lavoro si applica l’art. 336b CO. Di conseguenza la procedura è la seguente:</a:t>
            </a:r>
          </a:p>
          <a:p>
            <a:pPr marL="342900" indent="-342900">
              <a:lnSpc>
                <a:spcPct val="90000"/>
              </a:lnSpc>
              <a:buFont typeface="+mj-lt"/>
              <a:buAutoNum type="arabicPeriod"/>
            </a:pPr>
            <a:r>
              <a:rPr lang="it-IT" altLang="ja-JP" sz="1600" dirty="0">
                <a:solidFill>
                  <a:schemeClr val="tx1"/>
                </a:solidFill>
                <a:latin typeface="+mn-lt"/>
                <a:ea typeface="ＭＳ Ｐゴシック" charset="0"/>
                <a:cs typeface="Helvetica"/>
              </a:rPr>
              <a:t>Opposizione al licenziamento (entro la fine del termine di disdetta);</a:t>
            </a:r>
          </a:p>
          <a:p>
            <a:pPr marL="342900" indent="-342900">
              <a:lnSpc>
                <a:spcPct val="90000"/>
              </a:lnSpc>
              <a:buFont typeface="+mj-lt"/>
              <a:buAutoNum type="arabicPeriod"/>
            </a:pPr>
            <a:r>
              <a:rPr lang="it-IT" altLang="ja-JP" sz="1600" dirty="0">
                <a:solidFill>
                  <a:schemeClr val="tx1"/>
                </a:solidFill>
                <a:latin typeface="+mn-lt"/>
                <a:ea typeface="ＭＳ Ｐゴシック" charset="0"/>
                <a:cs typeface="Helvetica"/>
              </a:rPr>
              <a:t>Istanza di conciliazione (o petizione se si rinuncia alla conciliazione) entro 180 giorni dalla fine del rapporto di lavoro;</a:t>
            </a:r>
          </a:p>
          <a:p>
            <a:pPr marL="342900" indent="-342900">
              <a:lnSpc>
                <a:spcPct val="90000"/>
              </a:lnSpc>
              <a:buFont typeface="+mj-lt"/>
              <a:buAutoNum type="arabicPeriod"/>
            </a:pPr>
            <a:r>
              <a:rPr lang="it-IT" altLang="ja-JP" sz="1600" dirty="0">
                <a:solidFill>
                  <a:schemeClr val="tx1"/>
                </a:solidFill>
                <a:latin typeface="+mn-lt"/>
                <a:ea typeface="ＭＳ Ｐゴシック" charset="0"/>
                <a:cs typeface="Helvetica"/>
              </a:rPr>
              <a:t>In caso di mancato accordo: autorizzazione ad agire (le parti hanno tre mesi per inoltrare la causa presso il competente Tribunale, in Ticino presso la Pretura competente (domicilio di una delle parti o luogo di lavoro);</a:t>
            </a:r>
          </a:p>
          <a:p>
            <a:pPr marL="342900" indent="-342900">
              <a:lnSpc>
                <a:spcPct val="90000"/>
              </a:lnSpc>
              <a:buFont typeface="+mj-lt"/>
              <a:buAutoNum type="arabicPeriod"/>
            </a:pPr>
            <a:r>
              <a:rPr lang="it-IT" altLang="ja-JP" sz="1600" dirty="0">
                <a:solidFill>
                  <a:schemeClr val="tx1"/>
                </a:solidFill>
                <a:latin typeface="+mn-lt"/>
                <a:ea typeface="ＭＳ Ｐゴシック" charset="0"/>
                <a:cs typeface="Helvetica"/>
              </a:rPr>
              <a:t>Petizione semplificata (indipendentemente dal valore di causa, art. 243 cpv. 2 </a:t>
            </a:r>
            <a:r>
              <a:rPr lang="it-IT" altLang="ja-JP" sz="1600" dirty="0" err="1">
                <a:solidFill>
                  <a:schemeClr val="tx1"/>
                </a:solidFill>
                <a:latin typeface="+mn-lt"/>
                <a:ea typeface="ＭＳ Ｐゴシック" charset="0"/>
                <a:cs typeface="Helvetica"/>
              </a:rPr>
              <a:t>let</a:t>
            </a:r>
            <a:r>
              <a:rPr lang="it-IT" altLang="ja-JP" sz="1600" dirty="0">
                <a:solidFill>
                  <a:schemeClr val="tx1"/>
                </a:solidFill>
                <a:latin typeface="+mn-lt"/>
                <a:ea typeface="ＭＳ Ｐゴシック" charset="0"/>
                <a:cs typeface="Helvetica"/>
              </a:rPr>
              <a:t>. a CPC). Procedura gratuita, non vengono chiesti anticipi per le spese giudiziarie.</a:t>
            </a: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lang="de-CH" sz="1600" dirty="0">
              <a:solidFill>
                <a:srgbClr val="4C599A"/>
              </a:solidFill>
              <a:uFill>
                <a:solidFill>
                  <a:srgbClr val="4C599A"/>
                </a:solidFill>
              </a:uFill>
              <a:latin typeface="+mj-lt"/>
              <a:ea typeface="+mj-ea"/>
              <a:cs typeface="+mj-cs"/>
              <a:sym typeface="Helvetica"/>
            </a:endParaRPr>
          </a:p>
          <a:p>
            <a:pPr lvl="0">
              <a:spcBef>
                <a:spcPts val="1200"/>
              </a:spcBef>
              <a:defRPr>
                <a:uFillTx/>
              </a:defRPr>
            </a:pPr>
            <a:endParaRPr sz="1600" dirty="0">
              <a:solidFill>
                <a:srgbClr val="4C599A"/>
              </a:solidFill>
              <a:uFill>
                <a:solidFill>
                  <a:srgbClr val="4C599A"/>
                </a:solidFill>
              </a:uFill>
              <a:latin typeface="+mj-lt"/>
              <a:ea typeface="+mj-ea"/>
              <a:cs typeface="+mj-cs"/>
              <a:sym typeface="Helvetica"/>
            </a:endParaRPr>
          </a:p>
        </p:txBody>
      </p:sp>
      <p:sp>
        <p:nvSpPr>
          <p:cNvPr id="118" name="Shape 118"/>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30</a:t>
            </a:fld>
            <a:endParaRPr lang="it-IT"/>
          </a:p>
        </p:txBody>
      </p:sp>
    </p:spTree>
    <p:extLst>
      <p:ext uri="{BB962C8B-B14F-4D97-AF65-F5344CB8AC3E}">
        <p14:creationId xmlns:p14="http://schemas.microsoft.com/office/powerpoint/2010/main" val="272057767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p:nvPr/>
        </p:nvSpPr>
        <p:spPr>
          <a:xfrm>
            <a:off x="469901" y="2058092"/>
            <a:ext cx="7548503" cy="329320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lvl="0">
              <a:spcBef>
                <a:spcPts val="1200"/>
              </a:spcBef>
              <a:defRPr>
                <a:uFillTx/>
              </a:defRPr>
            </a:pPr>
            <a:endParaRPr lang="de-CH" b="1" dirty="0">
              <a:solidFill>
                <a:schemeClr val="tx1"/>
              </a:solidFill>
              <a:uFill>
                <a:solidFill>
                  <a:srgbClr val="4C599A"/>
                </a:solidFill>
              </a:uFill>
              <a:latin typeface="+mj-lt"/>
              <a:ea typeface="+mj-ea"/>
              <a:cs typeface="+mj-cs"/>
              <a:sym typeface="Helvetica"/>
            </a:endParaRPr>
          </a:p>
          <a:p>
            <a:pPr lvl="0">
              <a:spcBef>
                <a:spcPts val="1200"/>
              </a:spcBef>
              <a:defRPr>
                <a:uFillTx/>
              </a:defRPr>
            </a:pPr>
            <a:r>
              <a:rPr lang="de-CH" b="1" dirty="0">
                <a:solidFill>
                  <a:schemeClr val="tx1"/>
                </a:solidFill>
                <a:uFill>
                  <a:solidFill>
                    <a:srgbClr val="4C599A"/>
                  </a:solidFill>
                </a:uFill>
                <a:latin typeface="+mj-lt"/>
                <a:ea typeface="+mj-ea"/>
                <a:cs typeface="+mj-cs"/>
                <a:sym typeface="Helvetica"/>
              </a:rPr>
              <a:t>Grazie per </a:t>
            </a:r>
            <a:r>
              <a:rPr lang="de-CH" b="1" dirty="0" err="1">
                <a:solidFill>
                  <a:schemeClr val="tx1"/>
                </a:solidFill>
                <a:uFill>
                  <a:solidFill>
                    <a:srgbClr val="4C599A"/>
                  </a:solidFill>
                </a:uFill>
                <a:latin typeface="+mj-lt"/>
                <a:ea typeface="+mj-ea"/>
                <a:cs typeface="+mj-cs"/>
                <a:sym typeface="Helvetica"/>
              </a:rPr>
              <a:t>l‘attenzione</a:t>
            </a:r>
            <a:r>
              <a:rPr lang="de-CH" b="1" dirty="0">
                <a:solidFill>
                  <a:schemeClr val="tx1"/>
                </a:solidFill>
                <a:uFill>
                  <a:solidFill>
                    <a:srgbClr val="4C599A"/>
                  </a:solidFill>
                </a:uFill>
                <a:latin typeface="+mj-lt"/>
                <a:ea typeface="+mj-ea"/>
                <a:cs typeface="+mj-cs"/>
                <a:sym typeface="Helvetica"/>
              </a:rPr>
              <a:t>!</a:t>
            </a:r>
          </a:p>
          <a:p>
            <a:pPr lvl="0">
              <a:spcBef>
                <a:spcPts val="1200"/>
              </a:spcBef>
              <a:defRPr>
                <a:uFillTx/>
              </a:defRPr>
            </a:pPr>
            <a:endParaRPr lang="de-CH" b="1" dirty="0">
              <a:solidFill>
                <a:schemeClr val="tx1"/>
              </a:solidFill>
              <a:uFill>
                <a:solidFill>
                  <a:srgbClr val="4C599A"/>
                </a:solidFill>
              </a:uFill>
              <a:latin typeface="+mj-lt"/>
              <a:ea typeface="+mj-ea"/>
              <a:cs typeface="+mj-cs"/>
              <a:sym typeface="Helvetica"/>
            </a:endParaRPr>
          </a:p>
          <a:p>
            <a:pPr lvl="0">
              <a:spcBef>
                <a:spcPts val="1200"/>
              </a:spcBef>
              <a:defRPr>
                <a:uFillTx/>
              </a:defRPr>
            </a:pPr>
            <a:r>
              <a:rPr lang="de-CH" b="1" dirty="0">
                <a:solidFill>
                  <a:schemeClr val="tx1"/>
                </a:solidFill>
                <a:uFill>
                  <a:solidFill>
                    <a:srgbClr val="4C599A"/>
                  </a:solidFill>
                </a:uFill>
                <a:latin typeface="+mj-lt"/>
                <a:ea typeface="+mj-ea"/>
                <a:cs typeface="+mj-cs"/>
                <a:sym typeface="Helvetica"/>
              </a:rPr>
              <a:t>Per </a:t>
            </a:r>
            <a:r>
              <a:rPr lang="de-CH" b="1" dirty="0" err="1">
                <a:solidFill>
                  <a:schemeClr val="tx1"/>
                </a:solidFill>
                <a:uFill>
                  <a:solidFill>
                    <a:srgbClr val="4C599A"/>
                  </a:solidFill>
                </a:uFill>
                <a:latin typeface="+mj-lt"/>
                <a:ea typeface="+mj-ea"/>
                <a:cs typeface="+mj-cs"/>
                <a:sym typeface="Helvetica"/>
              </a:rPr>
              <a:t>ulteriori</a:t>
            </a:r>
            <a:r>
              <a:rPr lang="de-CH" b="1" dirty="0">
                <a:solidFill>
                  <a:schemeClr val="tx1"/>
                </a:solidFill>
                <a:uFill>
                  <a:solidFill>
                    <a:srgbClr val="4C599A"/>
                  </a:solidFill>
                </a:uFill>
                <a:latin typeface="+mj-lt"/>
                <a:ea typeface="+mj-ea"/>
                <a:cs typeface="+mj-cs"/>
                <a:sym typeface="Helvetica"/>
              </a:rPr>
              <a:t> </a:t>
            </a:r>
            <a:r>
              <a:rPr lang="de-CH" b="1" dirty="0" err="1">
                <a:solidFill>
                  <a:schemeClr val="tx1"/>
                </a:solidFill>
                <a:uFill>
                  <a:solidFill>
                    <a:srgbClr val="4C599A"/>
                  </a:solidFill>
                </a:uFill>
                <a:latin typeface="+mj-lt"/>
                <a:ea typeface="+mj-ea"/>
                <a:cs typeface="+mj-cs"/>
                <a:sym typeface="Helvetica"/>
              </a:rPr>
              <a:t>informazioni</a:t>
            </a:r>
            <a:r>
              <a:rPr lang="de-CH" b="1" dirty="0">
                <a:solidFill>
                  <a:schemeClr val="tx1"/>
                </a:solidFill>
                <a:uFill>
                  <a:solidFill>
                    <a:srgbClr val="4C599A"/>
                  </a:solidFill>
                </a:uFill>
                <a:latin typeface="+mj-lt"/>
                <a:ea typeface="+mj-ea"/>
                <a:cs typeface="+mj-cs"/>
                <a:sym typeface="Helvetica"/>
              </a:rPr>
              <a:t>: </a:t>
            </a:r>
            <a:endParaRPr b="1" dirty="0">
              <a:solidFill>
                <a:schemeClr val="tx1"/>
              </a:solidFill>
              <a:uFill>
                <a:solidFill>
                  <a:srgbClr val="4C599A"/>
                </a:solidFill>
              </a:uFill>
              <a:latin typeface="+mj-lt"/>
              <a:ea typeface="+mj-ea"/>
              <a:cs typeface="+mj-cs"/>
              <a:sym typeface="Helvetica"/>
            </a:endParaRPr>
          </a:p>
          <a:p>
            <a:pPr lvl="0">
              <a:spcBef>
                <a:spcPts val="1200"/>
              </a:spcBef>
              <a:defRPr>
                <a:uFillTx/>
              </a:defRPr>
            </a:pPr>
            <a:r>
              <a:rPr lang="fr-CH" dirty="0">
                <a:solidFill>
                  <a:schemeClr val="tx1"/>
                </a:solidFill>
                <a:uFill>
                  <a:solidFill>
                    <a:srgbClr val="4C599A"/>
                  </a:solidFill>
                </a:uFill>
                <a:latin typeface="+mj-lt"/>
                <a:ea typeface="+mj-ea"/>
                <a:cs typeface="+mj-cs"/>
                <a:sym typeface="Helvetica"/>
              </a:rPr>
              <a:t>Avv. Nora Jardini Croci Tort</a:t>
            </a:r>
            <a:r>
              <a:rPr lang="fr-CH" sz="1600" dirty="0">
                <a:solidFill>
                  <a:schemeClr val="tx1"/>
                </a:solidFill>
                <a:uFill>
                  <a:solidFill>
                    <a:srgbClr val="4C599A"/>
                  </a:solidFill>
                </a:uFill>
                <a:latin typeface="+mj-lt"/>
                <a:ea typeface="+mj-ea"/>
                <a:cs typeface="+mj-cs"/>
                <a:sym typeface="Helvetica"/>
              </a:rPr>
              <a:t>i</a:t>
            </a:r>
            <a:endParaRPr sz="1600" dirty="0">
              <a:solidFill>
                <a:schemeClr val="tx1"/>
              </a:solidFill>
              <a:uFill>
                <a:solidFill>
                  <a:srgbClr val="4C599A"/>
                </a:solidFill>
              </a:uFill>
              <a:latin typeface="+mj-lt"/>
              <a:ea typeface="+mj-ea"/>
              <a:cs typeface="+mj-cs"/>
              <a:sym typeface="Helvetica"/>
            </a:endParaRPr>
          </a:p>
          <a:p>
            <a:pPr lvl="0">
              <a:spcBef>
                <a:spcPts val="1200"/>
              </a:spcBef>
              <a:defRPr>
                <a:uFillTx/>
              </a:defRPr>
            </a:pPr>
            <a:r>
              <a:rPr lang="it-IT" sz="1600" u="sng" dirty="0">
                <a:solidFill>
                  <a:schemeClr val="tx1"/>
                </a:solidFill>
                <a:uFill>
                  <a:solidFill>
                    <a:srgbClr val="0000FF"/>
                  </a:solidFill>
                </a:uFill>
                <a:latin typeface="+mj-lt"/>
                <a:ea typeface="+mj-ea"/>
                <a:cs typeface="+mj-cs"/>
                <a:sym typeface="Helvetica"/>
              </a:rPr>
              <a:t>E</a:t>
            </a:r>
            <a:r>
              <a:rPr lang="de-CH" sz="1600" u="sng" dirty="0">
                <a:solidFill>
                  <a:schemeClr val="tx1"/>
                </a:solidFill>
                <a:uFill>
                  <a:solidFill>
                    <a:srgbClr val="0000FF"/>
                  </a:solidFill>
                </a:uFill>
                <a:latin typeface="+mj-lt"/>
                <a:ea typeface="+mj-ea"/>
                <a:cs typeface="+mj-cs"/>
                <a:sym typeface="Helvetica"/>
              </a:rPr>
              <a:t>-mail : </a:t>
            </a:r>
            <a:r>
              <a:rPr lang="de-CH" sz="1600" u="sng" dirty="0">
                <a:solidFill>
                  <a:schemeClr val="tx1"/>
                </a:solidFill>
                <a:uFill>
                  <a:solidFill>
                    <a:srgbClr val="0000FF"/>
                  </a:solidFill>
                </a:uFill>
                <a:latin typeface="+mj-lt"/>
                <a:ea typeface="+mj-ea"/>
                <a:cs typeface="+mj-cs"/>
                <a:sym typeface="Helvetica"/>
                <a:hlinkClick r:id="rId2"/>
              </a:rPr>
              <a:t>nora@njct.ch</a:t>
            </a:r>
            <a:endParaRPr lang="de-CH" sz="1600" u="sng" dirty="0">
              <a:solidFill>
                <a:schemeClr val="tx1"/>
              </a:solidFill>
              <a:uFill>
                <a:solidFill>
                  <a:srgbClr val="0000FF"/>
                </a:solidFill>
              </a:uFill>
              <a:latin typeface="+mj-lt"/>
              <a:ea typeface="+mj-ea"/>
              <a:cs typeface="+mj-cs"/>
              <a:sym typeface="Helvetica"/>
            </a:endParaRPr>
          </a:p>
          <a:p>
            <a:pPr lvl="0">
              <a:spcBef>
                <a:spcPts val="1200"/>
              </a:spcBef>
              <a:defRPr>
                <a:uFillTx/>
              </a:defRPr>
            </a:pPr>
            <a:r>
              <a:rPr lang="de-CH" sz="1600" u="sng" dirty="0">
                <a:solidFill>
                  <a:schemeClr val="tx1"/>
                </a:solidFill>
                <a:uFill>
                  <a:solidFill>
                    <a:srgbClr val="0000FF"/>
                  </a:solidFill>
                </a:uFill>
                <a:latin typeface="+mj-lt"/>
                <a:ea typeface="+mj-ea"/>
                <a:cs typeface="+mj-cs"/>
                <a:sym typeface="Helvetica"/>
                <a:hlinkClick r:id="rId3"/>
              </a:rPr>
              <a:t>www.donnalavoro.ch</a:t>
            </a:r>
            <a:endParaRPr lang="de-CH" sz="1600" u="sng" dirty="0">
              <a:solidFill>
                <a:schemeClr val="tx1"/>
              </a:solidFill>
              <a:uFill>
                <a:solidFill>
                  <a:srgbClr val="0000FF"/>
                </a:solidFill>
              </a:uFill>
              <a:latin typeface="+mj-lt"/>
              <a:ea typeface="+mj-ea"/>
              <a:cs typeface="+mj-cs"/>
              <a:sym typeface="Helvetica"/>
            </a:endParaRPr>
          </a:p>
          <a:p>
            <a:pPr lvl="0">
              <a:spcBef>
                <a:spcPts val="1200"/>
              </a:spcBef>
              <a:defRPr>
                <a:uFillTx/>
              </a:defRPr>
            </a:pPr>
            <a:endParaRPr sz="1600" dirty="0">
              <a:solidFill>
                <a:schemeClr val="tx1"/>
              </a:solidFill>
              <a:uFill>
                <a:solidFill>
                  <a:srgbClr val="4C599A"/>
                </a:solidFill>
              </a:uFill>
              <a:latin typeface="+mj-lt"/>
              <a:ea typeface="+mj-ea"/>
              <a:cs typeface="+mj-cs"/>
              <a:sym typeface="Helvetica"/>
            </a:endParaRPr>
          </a:p>
        </p:txBody>
      </p:sp>
      <p:sp>
        <p:nvSpPr>
          <p:cNvPr id="123" name="Shape 123"/>
          <p:cNvSpPr>
            <a:spLocks noGrp="1"/>
          </p:cNvSpPr>
          <p:nvPr>
            <p:ph type="title"/>
          </p:nvPr>
        </p:nvSpPr>
        <p:spPr>
          <a:xfrm>
            <a:off x="457200" y="274638"/>
            <a:ext cx="7913631" cy="1143001"/>
          </a:xfrm>
          <a:prstGeom prst="rect">
            <a:avLst/>
          </a:prstGeom>
        </p:spPr>
        <p:txBody>
          <a:bodyPr/>
          <a:lstStyle/>
          <a:p>
            <a:pPr lvl="0">
              <a:defRPr sz="1800">
                <a:uFillTx/>
              </a:defRPr>
            </a:pPr>
            <a:r>
              <a:rPr lang="fr-CH" sz="1800" b="1" dirty="0">
                <a:solidFill>
                  <a:schemeClr val="tx1"/>
                </a:solidFill>
                <a:uFill>
                  <a:solidFill>
                    <a:srgbClr val="4C599A"/>
                  </a:solidFill>
                </a:uFill>
                <a:cs typeface="Helvetica"/>
                <a:sym typeface="Helvetica"/>
              </a:rPr>
              <a:t>LPAR-OATI</a:t>
            </a:r>
            <a:endParaRPr b="1" dirty="0">
              <a:solidFill>
                <a:srgbClr val="4C599A"/>
              </a:solidFill>
              <a:uFill>
                <a:solidFill>
                  <a:srgbClr val="4C599A"/>
                </a:solidFill>
              </a:uFill>
              <a:ea typeface="+mj-ea"/>
              <a:cs typeface="Helvetica"/>
              <a:sym typeface="Helvetica"/>
            </a:endParaRPr>
          </a:p>
        </p:txBody>
      </p:sp>
      <p:sp>
        <p:nvSpPr>
          <p:cNvPr id="2" name="Segnaposto numero diapositiva 1"/>
          <p:cNvSpPr>
            <a:spLocks noGrp="1"/>
          </p:cNvSpPr>
          <p:nvPr>
            <p:ph type="sldNum" sz="quarter" idx="2"/>
          </p:nvPr>
        </p:nvSpPr>
        <p:spPr/>
        <p:txBody>
          <a:bodyPr/>
          <a:lstStyle/>
          <a:p>
            <a:pPr lvl="0"/>
            <a:fld id="{86CB4B4D-7CA3-9044-876B-883B54F8677D}" type="slidenum">
              <a:rPr lang="it-IT" smtClean="0"/>
              <a:t>31</a:t>
            </a:fld>
            <a:endParaRPr lang="it-IT"/>
          </a:p>
        </p:txBody>
      </p:sp>
    </p:spTree>
    <p:extLst>
      <p:ext uri="{BB962C8B-B14F-4D97-AF65-F5344CB8AC3E}">
        <p14:creationId xmlns:p14="http://schemas.microsoft.com/office/powerpoint/2010/main" val="1892108779"/>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iunioni ione">
  <a:themeElements>
    <a:clrScheme name="Riunioni ione">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Riunioni ione">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iunioni ione">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tint val="100000"/>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round/>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
              <a:solidFill>
                <a:srgbClr val="000000"/>
              </a:solidFill>
            </a:uFill>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round/>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
              <a:solidFill>
                <a:srgbClr val="000000"/>
              </a:solidFill>
            </a:uFill>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{8378764E-9C55-2344-88ED-F2DFAD8E8A45}tf10001076</Template>
  <TotalTime>6688</TotalTime>
  <Words>1965</Words>
  <Application>Microsoft Macintosh PowerPoint</Application>
  <PresentationFormat>Presentazione su schermo (4:3)</PresentationFormat>
  <Paragraphs>377</Paragraphs>
  <Slides>31</Slides>
  <Notes>2</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31</vt:i4>
      </vt:variant>
    </vt:vector>
  </HeadingPairs>
  <TitlesOfParts>
    <vt:vector size="41" baseType="lpstr">
      <vt:lpstr>ＭＳ Ｐゴシック</vt:lpstr>
      <vt:lpstr>Arial</vt:lpstr>
      <vt:lpstr>Avenir Roman</vt:lpstr>
      <vt:lpstr>Calibri</vt:lpstr>
      <vt:lpstr>Century Gothic</vt:lpstr>
      <vt:lpstr>Helvetica</vt:lpstr>
      <vt:lpstr>Trebuchet MS</vt:lpstr>
      <vt:lpstr>Wingdings</vt:lpstr>
      <vt:lpstr>Wingdings 3</vt:lpstr>
      <vt:lpstr>Riunioni ione</vt:lpstr>
      <vt:lpstr>LPAR - OATI</vt:lpstr>
      <vt:lpstr>LPAR-OATI</vt:lpstr>
      <vt:lpstr>LPAR-OATI</vt:lpstr>
      <vt:lpstr>LPAR-OATI</vt:lpstr>
      <vt:lpstr>LPAR-OATI</vt:lpstr>
      <vt:lpstr>LPAR-OATI</vt:lpstr>
      <vt:lpstr>LPAR-OATI</vt:lpstr>
      <vt:lpstr>LPAR-OATI</vt:lpstr>
      <vt:lpstr>LPAR-OATI</vt:lpstr>
      <vt:lpstr>LPAR-OATI</vt:lpstr>
      <vt:lpstr>LPAR-OATI</vt:lpstr>
      <vt:lpstr>LPAR-OATI</vt:lpstr>
      <vt:lpstr>LPAR-OATI</vt:lpstr>
      <vt:lpstr>LPAR-OATI</vt:lpstr>
      <vt:lpstr>LPAR-OATI</vt:lpstr>
      <vt:lpstr>LPAR-OATI</vt:lpstr>
      <vt:lpstr>LPAR-OATI</vt:lpstr>
      <vt:lpstr>LPAR-OATI</vt:lpstr>
      <vt:lpstr>  LPAR-OATI</vt:lpstr>
      <vt:lpstr>LPAR-OATi</vt:lpstr>
      <vt:lpstr>LPAR-OATi</vt:lpstr>
      <vt:lpstr>LPAR-OATI</vt:lpstr>
      <vt:lpstr>LPAR-OATI</vt:lpstr>
      <vt:lpstr>LPAR-OATI</vt:lpstr>
      <vt:lpstr>LPAR-OATI</vt:lpstr>
      <vt:lpstr>LPAR-OATI</vt:lpstr>
      <vt:lpstr>LPAR-OATI</vt:lpstr>
      <vt:lpstr>LPAR-OATI</vt:lpstr>
      <vt:lpstr>LPAR-OATI</vt:lpstr>
      <vt:lpstr>LPAR-OATI</vt:lpstr>
      <vt:lpstr>LPAR-OATI</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consultorio giuridico donna e lavoro</dc:title>
  <dc:creator>Corona Ambrosini Loretta</dc:creator>
  <cp:lastModifiedBy>Nora Jardini Croci Torti</cp:lastModifiedBy>
  <cp:revision>207</cp:revision>
  <cp:lastPrinted>2018-10-24T04:51:48Z</cp:lastPrinted>
  <dcterms:modified xsi:type="dcterms:W3CDTF">2018-10-24T20:06:24Z</dcterms:modified>
</cp:coreProperties>
</file>