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6" r:id="rId3"/>
  </p:sldMasterIdLst>
  <p:notesMasterIdLst>
    <p:notesMasterId r:id="rId59"/>
  </p:notesMasterIdLst>
  <p:handoutMasterIdLst>
    <p:handoutMasterId r:id="rId60"/>
  </p:handoutMasterIdLst>
  <p:sldIdLst>
    <p:sldId id="25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8" r:id="rId15"/>
    <p:sldId id="319" r:id="rId16"/>
    <p:sldId id="320" r:id="rId17"/>
    <p:sldId id="321" r:id="rId18"/>
    <p:sldId id="354" r:id="rId19"/>
    <p:sldId id="322" r:id="rId20"/>
    <p:sldId id="323" r:id="rId21"/>
    <p:sldId id="353" r:id="rId22"/>
    <p:sldId id="324" r:id="rId23"/>
    <p:sldId id="349" r:id="rId24"/>
    <p:sldId id="352" r:id="rId25"/>
    <p:sldId id="327" r:id="rId26"/>
    <p:sldId id="326" r:id="rId27"/>
    <p:sldId id="367" r:id="rId28"/>
    <p:sldId id="351" r:id="rId29"/>
    <p:sldId id="328" r:id="rId30"/>
    <p:sldId id="329" r:id="rId31"/>
    <p:sldId id="330" r:id="rId32"/>
    <p:sldId id="331" r:id="rId33"/>
    <p:sldId id="332" r:id="rId34"/>
    <p:sldId id="334" r:id="rId35"/>
    <p:sldId id="335" r:id="rId36"/>
    <p:sldId id="344" r:id="rId37"/>
    <p:sldId id="336" r:id="rId38"/>
    <p:sldId id="333" r:id="rId39"/>
    <p:sldId id="337" r:id="rId40"/>
    <p:sldId id="339" r:id="rId41"/>
    <p:sldId id="340" r:id="rId42"/>
    <p:sldId id="342" r:id="rId43"/>
    <p:sldId id="343" r:id="rId44"/>
    <p:sldId id="347" r:id="rId45"/>
    <p:sldId id="355" r:id="rId46"/>
    <p:sldId id="356" r:id="rId47"/>
    <p:sldId id="358" r:id="rId48"/>
    <p:sldId id="359" r:id="rId49"/>
    <p:sldId id="361" r:id="rId50"/>
    <p:sldId id="360" r:id="rId51"/>
    <p:sldId id="362" r:id="rId52"/>
    <p:sldId id="363" r:id="rId53"/>
    <p:sldId id="364" r:id="rId54"/>
    <p:sldId id="365" r:id="rId55"/>
    <p:sldId id="305" r:id="rId56"/>
    <p:sldId id="306" r:id="rId57"/>
    <p:sldId id="366" r:id="rId58"/>
  </p:sldIdLst>
  <p:sldSz cx="9144000" cy="6858000" type="screen4x3"/>
  <p:notesSz cx="6669088" cy="9926638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C9E3501-9675-42C6-BD45-E57A08C8962D}">
          <p14:sldIdLst>
            <p14:sldId id="256"/>
          </p14:sldIdLst>
        </p14:section>
        <p14:section name="Introduzione" id="{08FD9B10-AC0B-4233-9304-58BCAA4CA6D6}">
          <p14:sldIdLst>
            <p14:sldId id="307"/>
            <p14:sldId id="308"/>
            <p14:sldId id="309"/>
            <p14:sldId id="310"/>
          </p14:sldIdLst>
        </p14:section>
        <p14:section name="Campo d'applicazione" id="{5D34C277-FC88-4141-8FB4-4D6736669261}">
          <p14:sldIdLst>
            <p14:sldId id="311"/>
            <p14:sldId id="312"/>
            <p14:sldId id="313"/>
          </p14:sldIdLst>
        </p14:section>
        <p14:section name="Particolarità - art. 8 cpv. 1" id="{C491F818-D247-46AA-9CB3-0A1F5919F6C4}">
          <p14:sldIdLst>
            <p14:sldId id="314"/>
            <p14:sldId id="315"/>
          </p14:sldIdLst>
        </p14:section>
        <p14:section name="Gratuità della procedura" id="{DA5903A3-ED6B-43A0-91F7-3C9DB1E0702F}">
          <p14:sldIdLst>
            <p14:sldId id="317"/>
            <p14:sldId id="318"/>
            <p14:sldId id="319"/>
          </p14:sldIdLst>
        </p14:section>
        <p14:section name="Legittimazione" id="{AD0E6422-19C3-4587-A1AF-DCB5D6AD6758}">
          <p14:sldIdLst>
            <p14:sldId id="320"/>
            <p14:sldId id="321"/>
            <p14:sldId id="354"/>
            <p14:sldId id="322"/>
          </p14:sldIdLst>
        </p14:section>
        <p14:section name="Pretese LPar" id="{F837CAAD-1A61-4F64-AB78-3B939DC52052}">
          <p14:sldIdLst>
            <p14:sldId id="323"/>
            <p14:sldId id="353"/>
            <p14:sldId id="324"/>
            <p14:sldId id="349"/>
            <p14:sldId id="352"/>
            <p14:sldId id="327"/>
          </p14:sldIdLst>
        </p14:section>
        <p14:section name="Onere della prova" id="{96CA5C90-3E46-4D64-B5A3-F87388911BD1}">
          <p14:sldIdLst>
            <p14:sldId id="326"/>
            <p14:sldId id="367"/>
            <p14:sldId id="351"/>
          </p14:sldIdLst>
        </p14:section>
        <p14:section name="Assunzione" id="{FDE2072E-B8EB-40D1-8055-976924C57EA4}">
          <p14:sldIdLst>
            <p14:sldId id="328"/>
            <p14:sldId id="329"/>
            <p14:sldId id="330"/>
          </p14:sldIdLst>
        </p14:section>
        <p14:section name="Tempi parziali" id="{FE8FA883-015F-49E8-A341-6C0150C37BFA}">
          <p14:sldIdLst>
            <p14:sldId id="331"/>
            <p14:sldId id="332"/>
            <p14:sldId id="334"/>
            <p14:sldId id="335"/>
            <p14:sldId id="344"/>
            <p14:sldId id="336"/>
          </p14:sldIdLst>
        </p14:section>
        <p14:section name="Gravidanza e dintorni" id="{F2801878-76D2-4AAA-A4C1-EFC42D389BD0}">
          <p14:sldIdLst>
            <p14:sldId id="333"/>
            <p14:sldId id="337"/>
            <p14:sldId id="339"/>
            <p14:sldId id="340"/>
          </p14:sldIdLst>
        </p14:section>
        <p14:section name="Protezione dal licenziamento" id="{04B406A7-D7C6-4CB9-924A-87AB17E115FE}">
          <p14:sldIdLst>
            <p14:sldId id="342"/>
          </p14:sldIdLst>
        </p14:section>
        <p14:section name="Promozione" id="{0E057B49-3387-49ED-B246-3C962C0A132A}">
          <p14:sldIdLst>
            <p14:sldId id="343"/>
          </p14:sldIdLst>
        </p14:section>
        <p14:section name="Parità salariale" id="{051E9DE4-AC94-4BA4-8B8F-43CF585D9412}">
          <p14:sldIdLst>
            <p14:sldId id="347"/>
            <p14:sldId id="355"/>
            <p14:sldId id="356"/>
            <p14:sldId id="358"/>
            <p14:sldId id="359"/>
            <p14:sldId id="361"/>
            <p14:sldId id="360"/>
            <p14:sldId id="362"/>
            <p14:sldId id="363"/>
            <p14:sldId id="364"/>
            <p14:sldId id="365"/>
          </p14:sldIdLst>
        </p14:section>
        <p14:section name="Conclusioni" id="{FFD7C0B5-A455-4673-A902-E63A1A4394F8}">
          <p14:sldIdLst>
            <p14:sldId id="305"/>
            <p14:sldId id="306"/>
            <p14:sldId id="3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34" y="-84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9E471-7B71-40FE-85E3-C8D2CC4FE97F}" type="datetimeFigureOut">
              <a:rPr lang="it-CH" smtClean="0"/>
              <a:t>19.10.2018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6866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F44EB-CCB4-4E69-AFFF-731F9E1C4FFA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51730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6866" y="1"/>
            <a:ext cx="2890665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FB378-4624-4345-AB8B-A2FD793075B4}" type="datetimeFigureOut">
              <a:rPr lang="it-CH" smtClean="0"/>
              <a:t>19.10.2018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598" y="4715113"/>
            <a:ext cx="5335893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890665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6866" y="9428630"/>
            <a:ext cx="2890665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DB349-1A2F-4BF6-98B2-29FD7B2D74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5057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DB349-1A2F-4BF6-98B2-29FD7B2D7410}" type="slidenum">
              <a:rPr lang="it-CH" smtClean="0"/>
              <a:t>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895435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D190355-1E3E-44A4-A387-300152A50182}" type="datetime1">
              <a:rPr lang="it-CH" smtClean="0"/>
              <a:t>19.10.2018</a:t>
            </a:fld>
            <a:endParaRPr lang="it-CH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CH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1C7DF-06B7-41B5-BE70-8B4B533C5D16}" type="datetime1">
              <a:rPr lang="it-CH" smtClean="0"/>
              <a:t>19.10.2018</a:t>
            </a:fld>
            <a:endParaRPr lang="it-CH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9F56-8871-40B4-B4AF-F0F9CCE25329}" type="datetime1">
              <a:rPr lang="it-CH" smtClean="0"/>
              <a:t>19.10.2018</a:t>
            </a:fld>
            <a:endParaRPr lang="it-CH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C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3310388-2894-4DB1-83E2-C7FB9ACA2810}" type="datetime1">
              <a:rPr lang="it-CH" smtClean="0"/>
              <a:t>19.10.2018</a:t>
            </a:fld>
            <a:endParaRPr lang="it-CH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A4C805D-4BAE-4BA9-8C9C-A9D140558035}" type="datetime1">
              <a:rPr lang="it-CH" smtClean="0"/>
              <a:t>19.10.2018</a:t>
            </a:fld>
            <a:endParaRPr lang="it-CH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CH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8127-E820-44F5-BEF1-5A620616CAD7}" type="datetime1">
              <a:rPr lang="it-CH" smtClean="0"/>
              <a:t>19.10.2018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A28C-BB6A-415D-8131-7B58EA89921B}" type="datetime1">
              <a:rPr lang="it-CH" smtClean="0"/>
              <a:t>19.10.2018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8AEF4-251C-4C72-8864-8859D0BCB842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FEC20A5-A7D6-4EF1-B163-5A80C99E3E91}" type="datetime1">
              <a:rPr lang="it-CH" smtClean="0"/>
              <a:t>19.10.2018</a:t>
            </a:fld>
            <a:endParaRPr lang="it-CH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B11C-5FD0-4B4D-8E91-F6F197816E61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50D92B9-745D-4A7E-8156-A535606408B4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CH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9533-D5B1-4235-8F78-695A6B72712B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821848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78C2B-2DC8-4AC8-860F-E12181A8C444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6320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56B76-4E76-4BBA-BC35-79226B35509E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1568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02E45-1272-44D2-9311-ACB8D1718AC6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00872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6E4D-EA12-421D-B7D8-9744F61E3E30}" type="datetime1">
              <a:rPr lang="it-CH" smtClean="0"/>
              <a:t>19.10.2018</a:t>
            </a:fld>
            <a:endParaRPr lang="it-CH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60867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9BA8-CC2E-46F7-8A41-05B46794EECC}" type="datetime1">
              <a:rPr lang="it-CH" smtClean="0"/>
              <a:t>19.10.2018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55836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F5618-B68B-41B7-A89A-3FD25070C6C9}" type="datetime1">
              <a:rPr lang="it-CH" smtClean="0"/>
              <a:t>19.10.2018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15322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7CB9-BC86-4580-9404-4F5B5B01A23F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568047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D323-0973-4067-96F4-4AD8C7863BCA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25908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C262-56E8-4F5E-9308-3D33E98EBB8C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25175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27B-3547-4E25-BC1A-3C4A583456E0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18232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4D3C-E04D-4AA3-A7AE-DA626EBAFA93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55144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14FB-CF5F-47C3-8BE3-8533AA9A63A9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276811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876D-241C-4742-AF06-82A1F7CAB34F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30093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2549-9722-4292-9936-BAC43C9AC454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07593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C18A6-4EF5-4E6F-A194-7255C07759A3}" type="datetime1">
              <a:rPr lang="it-CH" smtClean="0"/>
              <a:t>19.10.2018</a:t>
            </a:fld>
            <a:endParaRPr lang="it-CH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591273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5934-A799-45F4-ABF4-692073A534AA}" type="datetime1">
              <a:rPr lang="it-CH" smtClean="0"/>
              <a:t>19.10.2018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59079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B736-050C-4551-BA51-5C064BF06043}" type="datetime1">
              <a:rPr lang="it-CH" smtClean="0"/>
              <a:t>19.10.2018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81742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5A37-1A5F-45AD-B013-4DF10C95A1BE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2930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1126-3F3B-4D37-8B16-05E664C6603A}" type="datetime1">
              <a:rPr lang="it-CH" smtClean="0"/>
              <a:t>19.10.2018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860092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14AD0-5160-43F3-B587-B8B82DDE947C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025299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6D00-8AF5-47B6-AAE8-E56B5FE89B1B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79117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36A832-8E7E-4AAB-9716-F5C35472C691}" type="datetime1">
              <a:rPr lang="it-CH" smtClean="0"/>
              <a:t>19.10.2018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CH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759F63-F268-4AAA-AE84-08435AC61DB1}" type="slidenum">
              <a:rPr lang="it-CH" smtClean="0"/>
              <a:t>‹N›</a:t>
            </a:fld>
            <a:endParaRPr lang="it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D6BE5-7F69-4D2B-8AE4-7ABCA597D90C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AA478-2CD4-4343-BC4D-AE0F618DE0F7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1564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C8BAE-8D9C-4289-A10F-0CA32A83BE33}" type="datetime1">
              <a:rPr lang="it-CH" smtClean="0"/>
              <a:t>19.10.2018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A861D-5867-4B24-AFB6-159473B4691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400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Legge </a:t>
            </a:r>
            <a:r>
              <a:rPr lang="it-CH" dirty="0"/>
              <a:t>parità dei sessi – uno sguardo attento</a:t>
            </a:r>
          </a:p>
        </p:txBody>
      </p:sp>
      <p:sp>
        <p:nvSpPr>
          <p:cNvPr id="3" name="Sottotitol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CH" dirty="0" smtClean="0"/>
              <a:t>08.11.2018</a:t>
            </a:r>
            <a:br>
              <a:rPr lang="it-CH" dirty="0" smtClean="0"/>
            </a:br>
            <a:r>
              <a:rPr lang="it-CH" dirty="0" smtClean="0"/>
              <a:t>Giurisprudenza – temi scelti</a:t>
            </a:r>
          </a:p>
          <a:p>
            <a:pPr marL="0" indent="0" algn="ctr">
              <a:buNone/>
            </a:pPr>
            <a:r>
              <a:rPr lang="it-CH" dirty="0" err="1" smtClean="0"/>
              <a:t>Rosemarie</a:t>
            </a:r>
            <a:r>
              <a:rPr lang="it-CH" dirty="0" smtClean="0"/>
              <a:t> </a:t>
            </a:r>
            <a:r>
              <a:rPr lang="it-CH" dirty="0" err="1" smtClean="0"/>
              <a:t>Weibel</a:t>
            </a:r>
            <a:r>
              <a:rPr lang="it-CH" dirty="0" smtClean="0"/>
              <a:t/>
            </a:r>
            <a:br>
              <a:rPr lang="it-CH" dirty="0" smtClean="0"/>
            </a:br>
            <a:endParaRPr lang="it-CH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3638225"/>
            <a:ext cx="4332908" cy="2436071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648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Introduzione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t-CH" dirty="0" smtClean="0"/>
              <a:t>Art. 8 cpv. 3 seconda frase </a:t>
            </a:r>
            <a:r>
              <a:rPr lang="it-CH" dirty="0" err="1" smtClean="0"/>
              <a:t>Cost</a:t>
            </a:r>
            <a:r>
              <a:rPr lang="it-CH" dirty="0" smtClean="0"/>
              <a:t> e CEDAW</a:t>
            </a:r>
          </a:p>
          <a:p>
            <a:r>
              <a:rPr lang="it-CH" dirty="0" smtClean="0"/>
              <a:t>Campo di applicazione – discriminazione a causa del sesso; situazione familiare? Orientamento sessuale?</a:t>
            </a:r>
          </a:p>
          <a:p>
            <a:r>
              <a:rPr lang="it-CH" dirty="0" smtClean="0"/>
              <a:t>Art. 8 cpv. 1 </a:t>
            </a:r>
            <a:r>
              <a:rPr lang="it-CH" dirty="0" err="1" smtClean="0"/>
              <a:t>Cost</a:t>
            </a:r>
            <a:r>
              <a:rPr lang="it-CH" dirty="0" smtClean="0"/>
              <a:t> e specificità della </a:t>
            </a:r>
            <a:r>
              <a:rPr lang="it-CH" dirty="0" err="1" smtClean="0"/>
              <a:t>Lpar</a:t>
            </a:r>
            <a:endParaRPr lang="it-CH" dirty="0" smtClean="0"/>
          </a:p>
          <a:p>
            <a:r>
              <a:rPr lang="it-CH" dirty="0" smtClean="0"/>
              <a:t>Gratuità della procedura e pluralità di pretese</a:t>
            </a:r>
          </a:p>
          <a:p>
            <a:r>
              <a:rPr lang="it-CH" dirty="0" smtClean="0"/>
              <a:t>Legittimazione – datore di lavoro, Comuni, dipendente, organizzazioni</a:t>
            </a:r>
          </a:p>
          <a:p>
            <a:r>
              <a:rPr lang="it-CH" dirty="0" smtClean="0"/>
              <a:t>Pretese </a:t>
            </a:r>
            <a:r>
              <a:rPr lang="it-CH" dirty="0" err="1" smtClean="0"/>
              <a:t>Lpar</a:t>
            </a:r>
            <a:r>
              <a:rPr lang="it-CH" dirty="0" smtClean="0"/>
              <a:t> e alcune loro caratteristiche</a:t>
            </a:r>
          </a:p>
          <a:p>
            <a:r>
              <a:rPr lang="it-CH" dirty="0" smtClean="0"/>
              <a:t>Onere della prova</a:t>
            </a:r>
          </a:p>
          <a:p>
            <a:r>
              <a:rPr lang="it-CH" dirty="0" smtClean="0"/>
              <a:t>Discriminazione nell’assunzione: obblighi familiari; quote; tempi parziali; doppi redditi</a:t>
            </a:r>
          </a:p>
          <a:p>
            <a:r>
              <a:rPr lang="it-CH" dirty="0" smtClean="0"/>
              <a:t>Disdetta discriminatoria – disdetta giustificata annulla disdetta discriminatoria? Risarcimento per perdita di salario futuro? </a:t>
            </a:r>
          </a:p>
          <a:p>
            <a:r>
              <a:rPr lang="it-CH" dirty="0" smtClean="0"/>
              <a:t>Gravidanza:</a:t>
            </a:r>
            <a:br>
              <a:rPr lang="it-CH" dirty="0" smtClean="0"/>
            </a:br>
            <a:r>
              <a:rPr lang="it-CH" dirty="0" smtClean="0"/>
              <a:t>Disdetta in tempo inopportuno - inizio del periodo di protezione; nell’impiego pubblico?</a:t>
            </a:r>
          </a:p>
          <a:p>
            <a:r>
              <a:rPr lang="it-CH" dirty="0" smtClean="0"/>
              <a:t>Protezione dal licenziamento</a:t>
            </a:r>
          </a:p>
          <a:p>
            <a:r>
              <a:rPr lang="it-CH" dirty="0" smtClean="0"/>
              <a:t>Attribuzione dei compiti e promozione – discriminazioni che continuano a produrre effetti; alla ricerca delle origini di prestazioni insufficienti</a:t>
            </a:r>
          </a:p>
          <a:p>
            <a:r>
              <a:rPr lang="it-CH" dirty="0" smtClean="0"/>
              <a:t>Discriminazione salariale – alcuni accenni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8755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Discriminazioni salariali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CH" dirty="0"/>
              <a:t>Maternità e anzianità di </a:t>
            </a:r>
            <a:r>
              <a:rPr lang="it-CH" dirty="0" smtClean="0"/>
              <a:t>servizio</a:t>
            </a:r>
          </a:p>
          <a:p>
            <a:r>
              <a:rPr lang="it-CH" dirty="0" smtClean="0"/>
              <a:t>Lavoro </a:t>
            </a:r>
            <a:r>
              <a:rPr lang="it-CH" dirty="0"/>
              <a:t>tipicamente femminile </a:t>
            </a:r>
            <a:endParaRPr lang="it-CH" dirty="0" smtClean="0"/>
          </a:p>
          <a:p>
            <a:r>
              <a:rPr lang="it-CH" dirty="0" smtClean="0"/>
              <a:t>Gruppo </a:t>
            </a:r>
            <a:r>
              <a:rPr lang="it-CH" dirty="0"/>
              <a:t>di </a:t>
            </a:r>
            <a:r>
              <a:rPr lang="it-CH" dirty="0" smtClean="0"/>
              <a:t>paragone</a:t>
            </a:r>
          </a:p>
          <a:p>
            <a:r>
              <a:rPr lang="it-CH" dirty="0" smtClean="0"/>
              <a:t>Onere </a:t>
            </a:r>
            <a:r>
              <a:rPr lang="it-CH" dirty="0"/>
              <a:t>della </a:t>
            </a:r>
            <a:r>
              <a:rPr lang="it-CH" dirty="0" smtClean="0"/>
              <a:t>prova</a:t>
            </a:r>
          </a:p>
          <a:p>
            <a:r>
              <a:rPr lang="it-CH" dirty="0" smtClean="0"/>
              <a:t>Componenti </a:t>
            </a:r>
            <a:r>
              <a:rPr lang="it-CH" dirty="0"/>
              <a:t>di </a:t>
            </a:r>
            <a:r>
              <a:rPr lang="it-CH" dirty="0" smtClean="0"/>
              <a:t>salario</a:t>
            </a:r>
          </a:p>
          <a:p>
            <a:r>
              <a:rPr lang="it-CH" dirty="0" smtClean="0"/>
              <a:t>Motivi oggettivi</a:t>
            </a:r>
          </a:p>
          <a:p>
            <a:r>
              <a:rPr lang="it-CH" dirty="0" smtClean="0"/>
              <a:t>Criteri </a:t>
            </a:r>
            <a:r>
              <a:rPr lang="it-CH" dirty="0"/>
              <a:t>di </a:t>
            </a:r>
            <a:r>
              <a:rPr lang="it-CH" dirty="0" smtClean="0"/>
              <a:t>valutazione</a:t>
            </a:r>
          </a:p>
          <a:p>
            <a:r>
              <a:rPr lang="it-CH" dirty="0" smtClean="0"/>
              <a:t>Perizia</a:t>
            </a:r>
          </a:p>
          <a:p>
            <a:r>
              <a:rPr lang="it-CH" dirty="0" smtClean="0"/>
              <a:t>Metodo </a:t>
            </a:r>
            <a:r>
              <a:rPr lang="it-CH" dirty="0"/>
              <a:t>di valutazione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165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Obiettivo: parità effettiva - 1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CH" dirty="0" smtClean="0"/>
              <a:t>Art. 8 cpv. 3 </a:t>
            </a:r>
            <a:r>
              <a:rPr lang="it-CH" dirty="0" err="1" smtClean="0"/>
              <a:t>Cost</a:t>
            </a:r>
            <a:r>
              <a:rPr lang="it-CH" dirty="0" smtClean="0"/>
              <a:t>: Uomo </a:t>
            </a:r>
            <a:r>
              <a:rPr lang="it-CH" dirty="0"/>
              <a:t>e donna hanno uguali diritti. </a:t>
            </a:r>
            <a:r>
              <a:rPr lang="it-CH" b="1" dirty="0"/>
              <a:t>La legge ne assicura l'uguaglianza, di diritto e di fatto, in particolare per quanto concerne la famiglia, l'istruzione e il lavoro</a:t>
            </a:r>
            <a:r>
              <a:rPr lang="it-CH" dirty="0"/>
              <a:t>. Uomo e donna hanno diritto a un salario uguale per un lavoro di uguale valore</a:t>
            </a:r>
            <a:r>
              <a:rPr lang="it-CH" dirty="0" smtClean="0"/>
              <a:t>.</a:t>
            </a:r>
          </a:p>
          <a:p>
            <a:r>
              <a:rPr lang="it-CH" dirty="0" smtClean="0"/>
              <a:t>CEDAW - </a:t>
            </a:r>
            <a:r>
              <a:rPr lang="it-CH" dirty="0"/>
              <a:t>Convenzione sull'eliminazione di ogni forma di discriminazione nei confronti della </a:t>
            </a:r>
            <a:r>
              <a:rPr lang="it-CH" dirty="0" smtClean="0"/>
              <a:t>donna: art. </a:t>
            </a:r>
            <a:r>
              <a:rPr lang="it-CH" dirty="0"/>
              <a:t>7 ss.</a:t>
            </a:r>
            <a:br>
              <a:rPr lang="it-CH" dirty="0"/>
            </a:br>
            <a:r>
              <a:rPr lang="it-CH" dirty="0"/>
              <a:t>Gli Stati parte </a:t>
            </a:r>
            <a:r>
              <a:rPr lang="it-CH" b="1" dirty="0"/>
              <a:t>prendono ogni misura adeguata ad eliminare la discriminazione nei confronti delle </a:t>
            </a:r>
            <a:r>
              <a:rPr lang="it-CH" b="1" dirty="0" smtClean="0"/>
              <a:t>donne …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5081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Obiettivo: parità effettiva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DTF 137 I 305 del </a:t>
            </a:r>
            <a:r>
              <a:rPr lang="it-CH" dirty="0" smtClean="0"/>
              <a:t>21.11.2011</a:t>
            </a:r>
          </a:p>
          <a:p>
            <a:pPr marL="0" indent="0">
              <a:buNone/>
            </a:pPr>
            <a:r>
              <a:rPr lang="it-CH" dirty="0" smtClean="0"/>
              <a:t>Canton Zugo – abolizione (mancato prolungamento</a:t>
            </a:r>
            <a:r>
              <a:rPr lang="it-CH" dirty="0"/>
              <a:t>) commissione per la parità </a:t>
            </a:r>
            <a:r>
              <a:rPr lang="it-CH" dirty="0" smtClean="0"/>
              <a:t>donna-uomo.</a:t>
            </a:r>
          </a:p>
          <a:p>
            <a:pPr marL="0" indent="0">
              <a:buNone/>
            </a:pPr>
            <a:r>
              <a:rPr lang="it-CH" dirty="0"/>
              <a:t>L’art. 8 cpv. 3 seconda frase </a:t>
            </a:r>
            <a:r>
              <a:rPr lang="it-CH" dirty="0" err="1"/>
              <a:t>Cost</a:t>
            </a:r>
            <a:r>
              <a:rPr lang="it-CH" dirty="0"/>
              <a:t> nonché la CEDAW, in particolare agli art. 7 ss., non lasciano agli Stati margine di apprezzamento a sapere “se” devono agire, ma soltanto “come” devono </a:t>
            </a:r>
            <a:r>
              <a:rPr lang="it-CH" dirty="0" smtClean="0"/>
              <a:t>agire.</a:t>
            </a:r>
          </a:p>
          <a:p>
            <a:pPr marL="0" indent="0">
              <a:buNone/>
            </a:pP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4921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err="1" smtClean="0"/>
              <a:t>Lpar</a:t>
            </a:r>
            <a:r>
              <a:rPr lang="it-CH" dirty="0" smtClean="0"/>
              <a:t> – campo di applicazione - 1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Divieto di discriminazione, art. 3 cpv. 1 </a:t>
            </a:r>
            <a:r>
              <a:rPr lang="it-CH" dirty="0" err="1"/>
              <a:t>LPar</a:t>
            </a:r>
            <a:r>
              <a:rPr lang="it-CH" dirty="0"/>
              <a:t>:</a:t>
            </a:r>
          </a:p>
          <a:p>
            <a:r>
              <a:rPr lang="it-CH" dirty="0"/>
              <a:t>Nei rapporti di lavoro, </a:t>
            </a:r>
            <a:endParaRPr lang="it-CH" dirty="0" smtClean="0"/>
          </a:p>
          <a:p>
            <a:r>
              <a:rPr lang="it-CH" dirty="0" smtClean="0"/>
              <a:t>uomini </a:t>
            </a:r>
            <a:r>
              <a:rPr lang="it-CH" dirty="0"/>
              <a:t>e donne non devono essere pregiudicati </a:t>
            </a:r>
            <a:endParaRPr lang="it-CH" dirty="0" smtClean="0"/>
          </a:p>
          <a:p>
            <a:r>
              <a:rPr lang="it-CH" dirty="0" smtClean="0"/>
              <a:t>né </a:t>
            </a:r>
            <a:r>
              <a:rPr lang="it-CH" dirty="0"/>
              <a:t>direttamente né indirettamente </a:t>
            </a:r>
            <a:endParaRPr lang="it-CH" dirty="0" smtClean="0"/>
          </a:p>
          <a:p>
            <a:r>
              <a:rPr lang="it-CH" dirty="0" smtClean="0"/>
              <a:t>a </a:t>
            </a:r>
            <a:r>
              <a:rPr lang="it-CH" dirty="0"/>
              <a:t>causa del loro sesso, </a:t>
            </a:r>
            <a:endParaRPr lang="it-CH" dirty="0" smtClean="0"/>
          </a:p>
          <a:p>
            <a:r>
              <a:rPr lang="it-CH" dirty="0" smtClean="0"/>
              <a:t>segnatamente </a:t>
            </a:r>
            <a:r>
              <a:rPr lang="it-CH" dirty="0"/>
              <a:t>con riferimento allo stato civile, alla situazione familiare o a una gravidanza.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9908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err="1" smtClean="0"/>
              <a:t>Lpar</a:t>
            </a:r>
            <a:r>
              <a:rPr lang="it-CH" dirty="0" smtClean="0"/>
              <a:t> – campo di applicazione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CH" dirty="0"/>
              <a:t>DTF 2A.329/2002 del 14.01.2003 (ricorso di diritto amministrativo</a:t>
            </a:r>
            <a:r>
              <a:rPr lang="it-CH" dirty="0" smtClean="0"/>
              <a:t>)</a:t>
            </a:r>
          </a:p>
          <a:p>
            <a:pPr marL="0" indent="0">
              <a:buNone/>
            </a:pPr>
            <a:r>
              <a:rPr lang="it-CH" dirty="0" smtClean="0"/>
              <a:t>Uomo fa valere </a:t>
            </a:r>
            <a:r>
              <a:rPr lang="it-CH" dirty="0"/>
              <a:t>di non essere stato assunto per mancanza di flessibilità e mobilità (disponibilità a cambiare luogo di domicilio</a:t>
            </a:r>
            <a:r>
              <a:rPr lang="it-CH" dirty="0" smtClean="0"/>
              <a:t>), </a:t>
            </a:r>
            <a:r>
              <a:rPr lang="it-CH" dirty="0"/>
              <a:t>quindi discriminato in relazione alla situazione </a:t>
            </a:r>
            <a:r>
              <a:rPr lang="it-CH" dirty="0" smtClean="0"/>
              <a:t>familiare.</a:t>
            </a:r>
          </a:p>
          <a:p>
            <a:pPr marL="0" indent="0">
              <a:buNone/>
            </a:pPr>
            <a:r>
              <a:rPr lang="it-CH" dirty="0" smtClean="0"/>
              <a:t>Il TF parte dal </a:t>
            </a:r>
            <a:r>
              <a:rPr lang="it-CH" dirty="0"/>
              <a:t>presupposto che una discriminazione a causa della situazione familiare cadesse sotto la </a:t>
            </a:r>
            <a:r>
              <a:rPr lang="it-CH" dirty="0" err="1" smtClean="0"/>
              <a:t>Lpar</a:t>
            </a:r>
            <a:r>
              <a:rPr lang="it-CH" dirty="0" smtClean="0"/>
              <a:t>.</a:t>
            </a:r>
          </a:p>
          <a:p>
            <a:pPr marL="0" indent="0">
              <a:buNone/>
            </a:pPr>
            <a:r>
              <a:rPr lang="it-CH" dirty="0" smtClean="0"/>
              <a:t>Sentenze cantonali: non se a svantaggio di ambo i sessi.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32118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err="1" smtClean="0"/>
              <a:t>Lpar</a:t>
            </a:r>
            <a:r>
              <a:rPr lang="it-CH" dirty="0" smtClean="0"/>
              <a:t> – campo di applicazione - 3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CH" dirty="0" smtClean="0"/>
              <a:t>TAF A-1276/2017 del 7 agosto 2018</a:t>
            </a:r>
          </a:p>
          <a:p>
            <a:r>
              <a:rPr lang="it-CH" dirty="0" smtClean="0"/>
              <a:t>Uomo fa valere discriminazione nell’assunzione / disdetta a causa dell’orientamento sessuale invocando la </a:t>
            </a:r>
            <a:r>
              <a:rPr lang="it-CH" dirty="0" err="1" smtClean="0"/>
              <a:t>LPar</a:t>
            </a:r>
            <a:endParaRPr lang="it-CH" dirty="0" smtClean="0"/>
          </a:p>
          <a:p>
            <a:r>
              <a:rPr lang="it-CH" dirty="0" smtClean="0"/>
              <a:t>TAF discriminazione a causa del sesso se:</a:t>
            </a:r>
            <a:br>
              <a:rPr lang="it-CH" dirty="0" smtClean="0"/>
            </a:br>
            <a:r>
              <a:rPr lang="it-CH" dirty="0" smtClean="0"/>
              <a:t>venissero p.es. prese </a:t>
            </a:r>
            <a:r>
              <a:rPr lang="it-CH" dirty="0"/>
              <a:t>in considerazione soltanto donne omosessuali ed esclusi uomini omosessuali (discriminazione diretta), </a:t>
            </a:r>
            <a:r>
              <a:rPr lang="it-CH" dirty="0" smtClean="0"/>
              <a:t/>
            </a:r>
            <a:br>
              <a:rPr lang="it-CH" dirty="0" smtClean="0"/>
            </a:br>
            <a:r>
              <a:rPr lang="it-CH" dirty="0" smtClean="0"/>
              <a:t>oppure </a:t>
            </a:r>
            <a:r>
              <a:rPr lang="it-CH" dirty="0"/>
              <a:t>se venissero escluse le candidature di persone omosessuali e questo svantaggiasse in maggiore misure gli uomini omosessuali (discriminazione indiretta</a:t>
            </a:r>
            <a:r>
              <a:rPr lang="it-CH" dirty="0" smtClean="0"/>
              <a:t>).</a:t>
            </a:r>
          </a:p>
          <a:p>
            <a:pPr marL="0" indent="0">
              <a:buNone/>
            </a:pPr>
            <a:r>
              <a:rPr lang="it-CH" dirty="0" smtClean="0"/>
              <a:t>Sentenza impugnata al TF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5883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Particolarità rispetto a art. 8 cpv. 1 </a:t>
            </a:r>
            <a:r>
              <a:rPr lang="it-CH" dirty="0" err="1" smtClean="0"/>
              <a:t>Cost</a:t>
            </a:r>
            <a:r>
              <a:rPr lang="it-CH" dirty="0" smtClean="0"/>
              <a:t> - 1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la </a:t>
            </a:r>
            <a:r>
              <a:rPr lang="it-CH" dirty="0" err="1" smtClean="0"/>
              <a:t>Lpar</a:t>
            </a:r>
            <a:r>
              <a:rPr lang="it-CH" dirty="0" smtClean="0"/>
              <a:t> (con l’art. 8 cpv. 3 terza frase) </a:t>
            </a:r>
            <a:r>
              <a:rPr lang="it-CH" dirty="0"/>
              <a:t>conferisce </a:t>
            </a:r>
            <a:endParaRPr lang="it-CH" dirty="0" smtClean="0"/>
          </a:p>
          <a:p>
            <a:r>
              <a:rPr lang="it-CH" dirty="0" smtClean="0"/>
              <a:t>un </a:t>
            </a:r>
            <a:r>
              <a:rPr lang="it-CH" dirty="0"/>
              <a:t>diritto all’eliminazione della disparità, </a:t>
            </a:r>
            <a:endParaRPr lang="it-CH" dirty="0" smtClean="0"/>
          </a:p>
          <a:p>
            <a:r>
              <a:rPr lang="it-CH" dirty="0" smtClean="0"/>
              <a:t>un </a:t>
            </a:r>
            <a:r>
              <a:rPr lang="it-CH" dirty="0"/>
              <a:t>diritto soggettivo ad un salario uguale in caso di discriminazione fondata sul </a:t>
            </a:r>
            <a:r>
              <a:rPr lang="it-CH" dirty="0" smtClean="0"/>
              <a:t>sesso</a:t>
            </a:r>
          </a:p>
          <a:p>
            <a:pPr marL="0" indent="0">
              <a:buNone/>
            </a:pPr>
            <a:r>
              <a:rPr lang="it-CH" dirty="0" smtClean="0"/>
              <a:t>=&gt; il </a:t>
            </a:r>
            <a:r>
              <a:rPr lang="it-CH" dirty="0"/>
              <a:t>diritto ad un salario uguale anche retroattivamente, e non solo una correzione della disparità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77540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Particolarità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CH" dirty="0" smtClean="0"/>
              <a:t>Irrinunciabilità</a:t>
            </a:r>
          </a:p>
          <a:p>
            <a:r>
              <a:rPr lang="it-CH" dirty="0" smtClean="0"/>
              <a:t>Prescrizione: secondo CO (5 anni per pretese salariali, da ogni singola scadenza)</a:t>
            </a:r>
          </a:p>
          <a:p>
            <a:r>
              <a:rPr lang="it-CH" dirty="0"/>
              <a:t>Perenzione?</a:t>
            </a:r>
            <a:br>
              <a:rPr lang="it-CH" dirty="0"/>
            </a:br>
            <a:r>
              <a:rPr lang="it-CH" dirty="0"/>
              <a:t>Il semplice fatto di aspettare a far valere delle pretese non costituisce abuso di </a:t>
            </a:r>
            <a:r>
              <a:rPr lang="it-CH" dirty="0" smtClean="0"/>
              <a:t>diritto</a:t>
            </a:r>
          </a:p>
          <a:p>
            <a:pPr marL="0" indent="0">
              <a:buNone/>
            </a:pPr>
            <a:r>
              <a:rPr lang="it-CH" dirty="0"/>
              <a:t>L’incertezza di diritto viene limitata grazie all’istituto della prescrizione (DTF 125 I 14 dell’8.12.1998 </a:t>
            </a:r>
            <a:r>
              <a:rPr lang="it-CH" dirty="0" err="1"/>
              <a:t>consid</a:t>
            </a:r>
            <a:r>
              <a:rPr lang="it-CH" dirty="0"/>
              <a:t>. </a:t>
            </a:r>
            <a:r>
              <a:rPr lang="it-CH" dirty="0" smtClean="0"/>
              <a:t>3; </a:t>
            </a:r>
            <a:r>
              <a:rPr lang="it-CH" dirty="0"/>
              <a:t>8C_943/2011 del </a:t>
            </a:r>
            <a:r>
              <a:rPr lang="it-CH" dirty="0" smtClean="0"/>
              <a:t>26.11.2012)</a:t>
            </a:r>
            <a:endParaRPr lang="it-CH" dirty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012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Gratuità della procedura - 1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Diritto pubblico, art. 13 cpv. 5 </a:t>
            </a:r>
            <a:r>
              <a:rPr lang="it-CH" dirty="0" err="1" smtClean="0"/>
              <a:t>Lpar</a:t>
            </a:r>
            <a:endParaRPr lang="it-CH" dirty="0"/>
          </a:p>
          <a:p>
            <a:r>
              <a:rPr lang="it-CH" dirty="0" smtClean="0"/>
              <a:t>Diritto privato, art. 114 </a:t>
            </a:r>
            <a:r>
              <a:rPr lang="it-CH" dirty="0" err="1" smtClean="0"/>
              <a:t>lit</a:t>
            </a:r>
            <a:r>
              <a:rPr lang="it-CH" dirty="0" smtClean="0"/>
              <a:t>. a CPC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Anche per questioni </a:t>
            </a:r>
            <a:r>
              <a:rPr lang="it-CH" dirty="0" smtClean="0"/>
              <a:t>procedurali e nell’ambito di ricorsi contro decisioni incidentali</a:t>
            </a:r>
            <a:endParaRPr lang="it-CH" dirty="0"/>
          </a:p>
          <a:p>
            <a:pPr marL="0" indent="0">
              <a:buNone/>
            </a:pPr>
            <a:r>
              <a:rPr lang="it-CH" dirty="0"/>
              <a:t>DTF 2P.78/2005 del 21.7.2005 (ricorso di diritto pubblico</a:t>
            </a:r>
            <a:r>
              <a:rPr lang="it-CH" dirty="0" smtClean="0"/>
              <a:t>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65240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Gratuità della procedura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Quid in caso di più pretese?</a:t>
            </a:r>
          </a:p>
          <a:p>
            <a:r>
              <a:rPr lang="it-CH" dirty="0" smtClean="0"/>
              <a:t>Non </a:t>
            </a:r>
            <a:r>
              <a:rPr lang="it-CH" dirty="0"/>
              <a:t>appare infondata l’analisi della dottrina secondo cui solo la parte delle pretese fondate sulla </a:t>
            </a:r>
            <a:r>
              <a:rPr lang="it-CH" dirty="0" err="1"/>
              <a:t>LPar</a:t>
            </a:r>
            <a:r>
              <a:rPr lang="it-CH" dirty="0"/>
              <a:t> beneficia della gratuità della </a:t>
            </a:r>
            <a:r>
              <a:rPr lang="it-CH" dirty="0" smtClean="0"/>
              <a:t>procedura (</a:t>
            </a:r>
            <a:r>
              <a:rPr lang="it-CH" dirty="0"/>
              <a:t>DTF 4A_276/2014, 4A_282/2014 del 25.02.2015 – ricorso in materia </a:t>
            </a:r>
            <a:r>
              <a:rPr lang="it-CH" dirty="0" smtClean="0"/>
              <a:t>civile)</a:t>
            </a:r>
          </a:p>
          <a:p>
            <a:r>
              <a:rPr lang="it-CH" dirty="0" smtClean="0"/>
              <a:t>V. però DTF 4C.109/2005 del 31.05.2005 (ricorso per riforma) e DTF 4P.178/2004 del 12.10.2004</a:t>
            </a:r>
            <a:endParaRPr lang="it-CH" dirty="0"/>
          </a:p>
          <a:p>
            <a:endParaRPr lang="it-CH" dirty="0" smtClean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91264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Gratuità della procedura - 3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Quid in caso di più basi legali?</a:t>
            </a:r>
          </a:p>
          <a:p>
            <a:r>
              <a:rPr lang="it-CH" dirty="0" smtClean="0"/>
              <a:t>La </a:t>
            </a:r>
            <a:r>
              <a:rPr lang="it-CH" dirty="0"/>
              <a:t>gratuità della procedura in materia di legge parità (art. 13 cpv. 5 </a:t>
            </a:r>
            <a:r>
              <a:rPr lang="it-CH" dirty="0" err="1"/>
              <a:t>LPar</a:t>
            </a:r>
            <a:r>
              <a:rPr lang="it-CH" dirty="0"/>
              <a:t>) si applica anche ai ricorsi di diritto pubblico. Se viene fatta valere la violazione di più norme (in </a:t>
            </a:r>
            <a:r>
              <a:rPr lang="it-CH" dirty="0" err="1"/>
              <a:t>casu</a:t>
            </a:r>
            <a:r>
              <a:rPr lang="it-CH" dirty="0"/>
              <a:t> anche art. 4 cpv. 1 </a:t>
            </a:r>
            <a:r>
              <a:rPr lang="it-CH" dirty="0" err="1"/>
              <a:t>Cost</a:t>
            </a:r>
            <a:r>
              <a:rPr lang="it-CH" dirty="0"/>
              <a:t>.) si applica una tassa di giustizia </a:t>
            </a:r>
            <a:r>
              <a:rPr lang="it-CH" dirty="0" smtClean="0"/>
              <a:t>ridotta</a:t>
            </a:r>
          </a:p>
          <a:p>
            <a:pPr marL="0" indent="0">
              <a:buNone/>
            </a:pPr>
            <a:r>
              <a:rPr lang="it-CH" dirty="0" smtClean="0"/>
              <a:t>(DTF </a:t>
            </a:r>
            <a:r>
              <a:rPr lang="it-CH" dirty="0"/>
              <a:t>1P.12/1999 del 5.10.99 (ricorso di diritto pubblico, </a:t>
            </a:r>
            <a:r>
              <a:rPr lang="it-CH" b="1" dirty="0"/>
              <a:t>controllo astratto</a:t>
            </a:r>
            <a:r>
              <a:rPr lang="it-CH" dirty="0" smtClean="0"/>
              <a:t>)</a:t>
            </a:r>
            <a:endParaRPr lang="it-CH" dirty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6256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/>
              <a:t>Datore di lavoro </a:t>
            </a:r>
            <a:r>
              <a:rPr lang="it-CH" dirty="0" smtClean="0"/>
              <a:t>pubblico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CH" dirty="0" smtClean="0"/>
              <a:t>Debitore dello stipendio (TRAM 53.2000.14 del 6.7.2004; DTF 131 II 393 dell’8.4.2005; DTF 2A.79-80-81.2007 del 15.6.2007)</a:t>
            </a:r>
          </a:p>
          <a:p>
            <a:r>
              <a:rPr lang="it-CH" dirty="0" smtClean="0"/>
              <a:t>La collettività pubblica, non singole autorità o rami dell’amministrazione (DTF 8C_56/2017 del 21.02.2018)</a:t>
            </a:r>
          </a:p>
          <a:p>
            <a:r>
              <a:rPr lang="it-CH" dirty="0" smtClean="0"/>
              <a:t>Comuni: anche al di fuori della propria autonomia, alla pari di un datore di lavoro privato (DTF 134 I 204 del 5.2.2008; 2P.216/2004 del 5.10.2004; DTF 124 I 124 dell’08.07.1998)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281932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/>
              <a:t>Dipendenti – in caso di </a:t>
            </a:r>
            <a:r>
              <a:rPr lang="it-CH" dirty="0" smtClean="0"/>
              <a:t>molestie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Non l’autore di una molestia – la </a:t>
            </a:r>
            <a:r>
              <a:rPr lang="it-CH" dirty="0" err="1" smtClean="0"/>
              <a:t>Lpar</a:t>
            </a:r>
            <a:r>
              <a:rPr lang="it-CH" dirty="0" smtClean="0"/>
              <a:t> si applica soltanto alla responsabilità del datore </a:t>
            </a:r>
            <a:r>
              <a:rPr lang="it-CH" dirty="0"/>
              <a:t>di lavoro (DTF 8C_981/2012 </a:t>
            </a:r>
            <a:r>
              <a:rPr lang="it-CH" dirty="0" smtClean="0"/>
              <a:t>dell’08.01.2014, ricorso </a:t>
            </a:r>
            <a:r>
              <a:rPr lang="it-CH" dirty="0"/>
              <a:t>di diritto </a:t>
            </a:r>
            <a:r>
              <a:rPr lang="it-CH" dirty="0" smtClean="0"/>
              <a:t>pubblico)</a:t>
            </a:r>
          </a:p>
          <a:p>
            <a:r>
              <a:rPr lang="it-CH" dirty="0" smtClean="0"/>
              <a:t>La </a:t>
            </a:r>
            <a:r>
              <a:rPr lang="it-CH" dirty="0" err="1"/>
              <a:t>LPar</a:t>
            </a:r>
            <a:r>
              <a:rPr lang="it-CH" dirty="0"/>
              <a:t> si occupa solo della responsabilità del datore di lavoro e non di quella dell’autore delle molestie. La dipendente non era quindi tenuta a procedere nei confronti del </a:t>
            </a:r>
            <a:r>
              <a:rPr lang="it-CH" dirty="0" smtClean="0"/>
              <a:t>molestatore (</a:t>
            </a:r>
            <a:r>
              <a:rPr lang="it-CH" dirty="0"/>
              <a:t>DTF 126 III 395 del </a:t>
            </a:r>
            <a:r>
              <a:rPr lang="it-CH" dirty="0" smtClean="0"/>
              <a:t>04.07.2000)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854856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Uomini e donne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La </a:t>
            </a:r>
            <a:r>
              <a:rPr lang="it-CH" dirty="0" err="1"/>
              <a:t>Lpar</a:t>
            </a:r>
            <a:r>
              <a:rPr lang="it-CH" dirty="0"/>
              <a:t> impone l’accessibilità della via del ricorso per ogni persona che si ritiene direttamente lesa nei propri diritti garantiti dalla </a:t>
            </a:r>
            <a:r>
              <a:rPr lang="it-CH" dirty="0" err="1"/>
              <a:t>Lpar</a:t>
            </a:r>
            <a:r>
              <a:rPr lang="it-CH" dirty="0"/>
              <a:t>, senza distinzione (non solo al sesso sottorappresentato) – DTF 2P.277/2004 e 2A.637/2004 del 19.01.2006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44590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Organizzazioni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Organizzazioni (art. 7 </a:t>
            </a:r>
            <a:r>
              <a:rPr lang="it-CH" dirty="0" err="1" smtClean="0"/>
              <a:t>Lpar</a:t>
            </a:r>
            <a:r>
              <a:rPr lang="it-CH" dirty="0" smtClean="0"/>
              <a:t>)</a:t>
            </a:r>
          </a:p>
          <a:p>
            <a:r>
              <a:rPr lang="it-CH" dirty="0" smtClean="0"/>
              <a:t>Finora pochi casi</a:t>
            </a:r>
          </a:p>
          <a:p>
            <a:r>
              <a:rPr lang="it-CH" dirty="0"/>
              <a:t>Procedura preparatoria (dare al datore di lavoro l'opportunità di prendere </a:t>
            </a:r>
            <a:r>
              <a:rPr lang="it-CH" dirty="0" smtClean="0"/>
              <a:t>posizione). Esempio: TCA 12.2001.163 del 01.06.2012 (appello)</a:t>
            </a:r>
          </a:p>
          <a:p>
            <a:r>
              <a:rPr lang="it-CH" dirty="0" smtClean="0"/>
              <a:t>L’azione di accertamento ex art. 7 </a:t>
            </a:r>
            <a:r>
              <a:rPr lang="it-CH" dirty="0" err="1" smtClean="0"/>
              <a:t>Lpar</a:t>
            </a:r>
            <a:r>
              <a:rPr lang="it-CH" dirty="0" smtClean="0"/>
              <a:t> non interrompe la prescrizione delle pretese individuali (DTF 138 II 1 del 18.10.2011)</a:t>
            </a:r>
            <a:endParaRPr lang="it-CH" dirty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081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Pretese </a:t>
            </a:r>
            <a:r>
              <a:rPr lang="it-CH" dirty="0" err="1" smtClean="0"/>
              <a:t>Lpar</a:t>
            </a:r>
            <a:r>
              <a:rPr lang="it-CH" dirty="0" smtClean="0"/>
              <a:t> – </a:t>
            </a:r>
            <a:r>
              <a:rPr lang="it-CH" dirty="0" smtClean="0"/>
              <a:t>Riassunto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CH" dirty="0" smtClean="0"/>
              <a:t>Art. 5 </a:t>
            </a:r>
            <a:r>
              <a:rPr lang="it-CH" dirty="0" err="1" smtClean="0"/>
              <a:t>LPar</a:t>
            </a:r>
            <a:endParaRPr lang="it-CH" dirty="0" smtClean="0"/>
          </a:p>
          <a:p>
            <a:r>
              <a:rPr lang="it-CH" dirty="0" smtClean="0"/>
              <a:t>rifiuto </a:t>
            </a:r>
            <a:r>
              <a:rPr lang="it-CH" dirty="0"/>
              <a:t>di </a:t>
            </a:r>
            <a:r>
              <a:rPr lang="it-CH" dirty="0" smtClean="0"/>
              <a:t>un'assunzione: indennità massima di 3 mesi (per il datore di lavoro!); in base al salario presumibile</a:t>
            </a:r>
          </a:p>
          <a:p>
            <a:r>
              <a:rPr lang="it-CH" dirty="0" smtClean="0"/>
              <a:t>disdetta </a:t>
            </a:r>
            <a:r>
              <a:rPr lang="it-CH" dirty="0"/>
              <a:t>di un rapporto di lavoro </a:t>
            </a:r>
            <a:r>
              <a:rPr lang="it-CH" dirty="0" smtClean="0"/>
              <a:t>privato: indennità massima di 6 mesi, in </a:t>
            </a:r>
            <a:r>
              <a:rPr lang="it-CH" dirty="0"/>
              <a:t>base al </a:t>
            </a:r>
            <a:r>
              <a:rPr lang="it-CH" dirty="0" smtClean="0"/>
              <a:t>salario effettivo</a:t>
            </a:r>
          </a:p>
          <a:p>
            <a:r>
              <a:rPr lang="it-CH" dirty="0" smtClean="0"/>
              <a:t>Molestie: </a:t>
            </a:r>
            <a:r>
              <a:rPr lang="it-CH" dirty="0"/>
              <a:t>indennità massima di 6 mesi, in base al salario medio </a:t>
            </a:r>
            <a:r>
              <a:rPr lang="it-CH" dirty="0" smtClean="0"/>
              <a:t>svizzero</a:t>
            </a:r>
          </a:p>
          <a:p>
            <a:pPr marL="0" indent="0">
              <a:buNone/>
            </a:pPr>
            <a:r>
              <a:rPr lang="it-CH" dirty="0"/>
              <a:t>Sono salve le pretese di risarcimento del danno e di riparazione morale, nonché le pretese contrattuali più estese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7906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Pretese </a:t>
            </a:r>
            <a:r>
              <a:rPr lang="it-CH" dirty="0" err="1" smtClean="0"/>
              <a:t>Lpar</a:t>
            </a:r>
            <a:r>
              <a:rPr lang="it-CH" dirty="0" smtClean="0"/>
              <a:t> – </a:t>
            </a:r>
            <a:r>
              <a:rPr lang="it-CH" dirty="0" smtClean="0"/>
              <a:t>Mancata assunzione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Indennità per mancata assunzione</a:t>
            </a:r>
          </a:p>
          <a:p>
            <a:r>
              <a:rPr lang="it-CH" dirty="0" smtClean="0"/>
              <a:t>non </a:t>
            </a:r>
            <a:r>
              <a:rPr lang="it-CH" dirty="0"/>
              <a:t>ha né carattere di risarcimento danno né di sanzione penale ma è un’indennità sui generis, vicina alla pena convenzionale o a una “multa civile”, con la doppia funzione punitiva e </a:t>
            </a:r>
            <a:r>
              <a:rPr lang="it-CH" dirty="0" smtClean="0"/>
              <a:t>riparatoria (DTF </a:t>
            </a:r>
            <a:r>
              <a:rPr lang="it-CH" dirty="0"/>
              <a:t>131 II 361 del </a:t>
            </a:r>
            <a:r>
              <a:rPr lang="it-CH" dirty="0" smtClean="0"/>
              <a:t>14.3.2005)</a:t>
            </a:r>
          </a:p>
          <a:p>
            <a:r>
              <a:rPr lang="it-CH" dirty="0" smtClean="0"/>
              <a:t>Cumulabile con pretese di risarcimento danno, torto morale, pretese ex art. 5 cpv. 1?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19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426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Cumulo di pretese </a:t>
            </a:r>
            <a:r>
              <a:rPr lang="it-CH" dirty="0" smtClean="0"/>
              <a:t>- molestie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CH" dirty="0" smtClean="0"/>
              <a:t>Cumulo di pretese?</a:t>
            </a:r>
          </a:p>
          <a:p>
            <a:r>
              <a:rPr lang="it-CH" dirty="0" smtClean="0"/>
              <a:t>Nel caso di molestie: nessuna </a:t>
            </a:r>
            <a:r>
              <a:rPr lang="it-CH" dirty="0"/>
              <a:t>indennità per torto morale in aggiunta all’indennità ex art. 5 cpv. 3 </a:t>
            </a:r>
            <a:r>
              <a:rPr lang="it-CH" dirty="0" err="1"/>
              <a:t>LPar</a:t>
            </a:r>
            <a:r>
              <a:rPr lang="it-CH" dirty="0"/>
              <a:t>. La </a:t>
            </a:r>
            <a:r>
              <a:rPr lang="it-CH" dirty="0" err="1"/>
              <a:t>LPar</a:t>
            </a:r>
            <a:r>
              <a:rPr lang="it-CH" dirty="0"/>
              <a:t> costituisce legge speciale rispetto alle </a:t>
            </a:r>
            <a:r>
              <a:rPr lang="it-CH" dirty="0" smtClean="0"/>
              <a:t>disposizioni </a:t>
            </a:r>
            <a:r>
              <a:rPr lang="it-CH" dirty="0"/>
              <a:t>del CO, per una stessa lesione vi è diritto ad una sola </a:t>
            </a:r>
            <a:r>
              <a:rPr lang="it-CH" dirty="0" smtClean="0"/>
              <a:t>indennità (DTF 126 III 395 del 04.07.2000)</a:t>
            </a:r>
          </a:p>
          <a:p>
            <a:endParaRPr lang="it-CH" dirty="0" smtClean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4070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Cumulo di pretese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/>
              <a:t>Indennità e risarcimento del danno/riparazione morale: cumulativo (DTF 133 II 257 del 10.07.2007) </a:t>
            </a:r>
            <a:endParaRPr lang="it-CH" dirty="0" smtClean="0"/>
          </a:p>
          <a:p>
            <a:r>
              <a:rPr lang="it-CH" dirty="0" smtClean="0"/>
              <a:t>In caso di riduzione </a:t>
            </a:r>
            <a:r>
              <a:rPr lang="it-CH" dirty="0"/>
              <a:t>delle ore di insegnamento in seguito alle molestie sessuali e psicologiche </a:t>
            </a:r>
            <a:r>
              <a:rPr lang="it-CH" dirty="0" smtClean="0"/>
              <a:t>subite, vi è diritto al risarcimento della perdita di guadagno</a:t>
            </a:r>
          </a:p>
          <a:p>
            <a:pPr marL="0" indent="0">
              <a:buNone/>
            </a:pPr>
            <a:r>
              <a:rPr lang="it-CH" dirty="0" smtClean="0"/>
              <a:t>(DTF 2P.165/2005 e 2A.419/2005 del09.05.2006)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221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Cumulo di pretese – 3</a:t>
            </a:r>
            <a:br>
              <a:rPr lang="it-CH" dirty="0" smtClean="0"/>
            </a:b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CH" dirty="0" smtClean="0"/>
              <a:t>Risarcimento danno per perdita di salario futuro?</a:t>
            </a:r>
          </a:p>
          <a:p>
            <a:r>
              <a:rPr lang="it-CH" dirty="0" smtClean="0"/>
              <a:t>Prof. di architettura, contratto non confermato dopo il periodo di prova, reintegrazione rifiutata</a:t>
            </a:r>
          </a:p>
          <a:p>
            <a:r>
              <a:rPr lang="it-CH" dirty="0" smtClean="0"/>
              <a:t>Art. 42 CO: onere della prova; probabilità preponderante</a:t>
            </a:r>
          </a:p>
          <a:p>
            <a:pPr marL="0" indent="0">
              <a:buNone/>
            </a:pPr>
            <a:r>
              <a:rPr lang="it-CH" dirty="0" smtClean="0"/>
              <a:t>Non vi </a:t>
            </a:r>
            <a:r>
              <a:rPr lang="it-CH" dirty="0"/>
              <a:t>è un diritto alla nomina e nei 10 anni fino al pensionamento potrebbe anche raggiungere uno stipendio più elevato</a:t>
            </a:r>
            <a:r>
              <a:rPr lang="it-CH" dirty="0" smtClean="0"/>
              <a:t> (DTF 8C_703/2015 del 14.06.2016)</a:t>
            </a:r>
          </a:p>
          <a:p>
            <a:pPr marL="0" indent="0">
              <a:buNone/>
            </a:pPr>
            <a:endParaRPr lang="it-CH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7057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it-CH" dirty="0"/>
              <a:t>Diritto di rifiutare un lavoro esigibile in caso di mancata promozione?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Se la mancata nomina a capo di stato maggiore fosse discriminatoria, la ricorrente avrebbe semmai diritto ad un’indennità, ma non di rifiutare un lavoro ritenuto adeguato e non discriminatorio (DTF </a:t>
            </a:r>
            <a:r>
              <a:rPr lang="it-CH" dirty="0"/>
              <a:t>2A.453/2003 dell’8.9.2004 (ricorso di diritto amministrativo</a:t>
            </a:r>
            <a:r>
              <a:rPr lang="it-CH" dirty="0" smtClean="0"/>
              <a:t>)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1257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Alleviamento dell’onere della prova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Art. 6 </a:t>
            </a:r>
            <a:r>
              <a:rPr lang="it-CH" dirty="0" err="1" smtClean="0"/>
              <a:t>Lpar</a:t>
            </a:r>
            <a:r>
              <a:rPr lang="it-CH" dirty="0" smtClean="0"/>
              <a:t>: non vale per:</a:t>
            </a:r>
            <a:br>
              <a:rPr lang="it-CH" dirty="0" smtClean="0"/>
            </a:br>
            <a:r>
              <a:rPr lang="it-CH" dirty="0" smtClean="0"/>
              <a:t>assunzione</a:t>
            </a:r>
            <a:br>
              <a:rPr lang="it-CH" dirty="0" smtClean="0"/>
            </a:br>
            <a:r>
              <a:rPr lang="it-CH" dirty="0" smtClean="0"/>
              <a:t>molestie</a:t>
            </a:r>
          </a:p>
          <a:p>
            <a:r>
              <a:rPr lang="it-CH" dirty="0" smtClean="0"/>
              <a:t>Nell’ambito del controllo astratto delle norme? (DTF 8C_119/2015 del 7.12.2015: indeciso)</a:t>
            </a:r>
          </a:p>
          <a:p>
            <a:r>
              <a:rPr lang="it-CH" dirty="0" smtClean="0"/>
              <a:t>Definizione del concetto e la sua applicazione - un esempio: </a:t>
            </a:r>
            <a:r>
              <a:rPr lang="it-CH" dirty="0"/>
              <a:t>Seconda Camera civile Tribunale d’appello, 12.2016.197 del 7 maggio 2018</a:t>
            </a:r>
            <a:endParaRPr lang="it-CH" dirty="0" smtClean="0"/>
          </a:p>
          <a:p>
            <a:endParaRPr lang="it-CH" dirty="0" smtClean="0"/>
          </a:p>
          <a:p>
            <a:endParaRPr lang="it-CH" dirty="0" smtClean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9599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Onere della prova - assunzione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Assunzione</a:t>
            </a:r>
            <a:r>
              <a:rPr lang="it-CH" dirty="0"/>
              <a:t>: . La prova di una discriminazione all’assunzione è però difficile da portare, per cui il giudice dovrà spesso accontentarsi della probabilità preponderante </a:t>
            </a:r>
            <a:r>
              <a:rPr lang="it-CH" dirty="0" smtClean="0"/>
              <a:t>(</a:t>
            </a:r>
            <a:r>
              <a:rPr lang="it-CH" dirty="0"/>
              <a:t>DTF 8C_821/2016 del </a:t>
            </a:r>
            <a:r>
              <a:rPr lang="it-CH" dirty="0" smtClean="0"/>
              <a:t>26.01.2018)</a:t>
            </a:r>
          </a:p>
          <a:p>
            <a:endParaRPr lang="it-CH" dirty="0" smtClean="0"/>
          </a:p>
          <a:p>
            <a:endParaRPr lang="it-CH" dirty="0" smtClean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7757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Onere della prova - </a:t>
            </a:r>
            <a:r>
              <a:rPr lang="it-CH" dirty="0" smtClean="0"/>
              <a:t>Molestie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CH" dirty="0" smtClean="0"/>
              <a:t>Testimonianze indirette</a:t>
            </a:r>
          </a:p>
          <a:p>
            <a:r>
              <a:rPr lang="it-CH" dirty="0" smtClean="0"/>
              <a:t>Siccome </a:t>
            </a:r>
            <a:r>
              <a:rPr lang="it-CH" dirty="0"/>
              <a:t>in caso di molestie sessuali mancano sovente testimoni diretti, è possibile tenere conto di altri indizi, segnatamente delle dichiarazioni di persone con le quali la vittima si è confidata </a:t>
            </a:r>
            <a:r>
              <a:rPr lang="it-CH" dirty="0" smtClean="0"/>
              <a:t>(DTF </a:t>
            </a:r>
            <a:r>
              <a:rPr lang="it-CH" dirty="0"/>
              <a:t>4P. </a:t>
            </a:r>
            <a:r>
              <a:rPr lang="it-CH" dirty="0" smtClean="0"/>
              <a:t>214/2006 del 19.01.2006).</a:t>
            </a:r>
          </a:p>
          <a:p>
            <a:r>
              <a:rPr lang="it-CH" dirty="0" smtClean="0"/>
              <a:t>Tali </a:t>
            </a:r>
            <a:r>
              <a:rPr lang="it-CH" dirty="0"/>
              <a:t>testimonianze, per “sentito dire”, con cui i testi riferiscono di quanto è stato loro raccontato, non hanno forza probatoria, a maggiore ragione quando si tratta di racconti della persona stessa cui incombe l’onere della prova (DTF 4P.48/2006 del 22.5.2006</a:t>
            </a:r>
            <a:endParaRPr lang="it-CH" dirty="0" smtClean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1299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Assunzioni - puerpera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 smtClean="0"/>
              <a:t>la </a:t>
            </a:r>
            <a:r>
              <a:rPr lang="it-CH" dirty="0"/>
              <a:t>mancata assunzione di una puerpera costituirebbe una discriminazione nell’assunzione che a suo volta cade nel campo di applicazione dell’art. 3 cpv. 1 e 2 </a:t>
            </a:r>
            <a:r>
              <a:rPr lang="it-CH" dirty="0" err="1" smtClean="0"/>
              <a:t>LPar</a:t>
            </a:r>
            <a:r>
              <a:rPr lang="it-CH" dirty="0" smtClean="0"/>
              <a:t>. </a:t>
            </a:r>
            <a:r>
              <a:rPr lang="it-CH" dirty="0"/>
              <a:t>Di conseguenza, l’idoneità al collocamento della madre non può essere negata in maniera generale </a:t>
            </a:r>
            <a:r>
              <a:rPr lang="it-CH" dirty="0" smtClean="0"/>
              <a:t>(</a:t>
            </a:r>
            <a:r>
              <a:rPr lang="it-CH" dirty="0"/>
              <a:t>DTF 143 V 168 del </a:t>
            </a:r>
            <a:r>
              <a:rPr lang="it-CH" dirty="0" smtClean="0"/>
              <a:t>03.02.2017)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266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Assunzioni – quote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CH" dirty="0"/>
              <a:t>N</a:t>
            </a:r>
            <a:r>
              <a:rPr lang="it-CH" dirty="0" smtClean="0"/>
              <a:t>on </a:t>
            </a:r>
            <a:r>
              <a:rPr lang="it-CH" dirty="0"/>
              <a:t>costituiscono una discriminazione adeguati provvedimenti per la realizzazione dell’uguaglianza </a:t>
            </a:r>
            <a:r>
              <a:rPr lang="it-CH" dirty="0" smtClean="0"/>
              <a:t>effettiva.</a:t>
            </a:r>
          </a:p>
          <a:p>
            <a:pPr marL="0" indent="0">
              <a:buNone/>
            </a:pPr>
            <a:r>
              <a:rPr lang="it-CH" dirty="0" smtClean="0"/>
              <a:t>Presupposti:</a:t>
            </a:r>
          </a:p>
          <a:p>
            <a:r>
              <a:rPr lang="it-CH" dirty="0" smtClean="0"/>
              <a:t>base </a:t>
            </a:r>
            <a:r>
              <a:rPr lang="it-CH" dirty="0"/>
              <a:t>legale sufficiente – di principio formale </a:t>
            </a:r>
            <a:endParaRPr lang="it-CH" dirty="0" smtClean="0"/>
          </a:p>
          <a:p>
            <a:r>
              <a:rPr lang="it-CH" dirty="0"/>
              <a:t>r</a:t>
            </a:r>
            <a:r>
              <a:rPr lang="it-CH" dirty="0" smtClean="0"/>
              <a:t>ispetto del principio </a:t>
            </a:r>
            <a:r>
              <a:rPr lang="it-CH" dirty="0"/>
              <a:t>della proporzionalità. </a:t>
            </a:r>
            <a:endParaRPr lang="it-CH" dirty="0" smtClean="0"/>
          </a:p>
          <a:p>
            <a:pPr>
              <a:buFont typeface="Symbol"/>
              <a:buChar char="Þ"/>
            </a:pPr>
            <a:r>
              <a:rPr lang="it-CH" dirty="0" smtClean="0"/>
              <a:t>conformi: quote </a:t>
            </a:r>
            <a:r>
              <a:rPr lang="it-CH" dirty="0"/>
              <a:t>flessibili (preferenza alle donne a parità di qualifiche</a:t>
            </a:r>
            <a:r>
              <a:rPr lang="it-CH" dirty="0" smtClean="0"/>
              <a:t>)</a:t>
            </a:r>
          </a:p>
          <a:p>
            <a:pPr>
              <a:buFont typeface="Symbol"/>
              <a:buChar char="Þ"/>
            </a:pPr>
            <a:r>
              <a:rPr lang="it-CH" dirty="0" smtClean="0"/>
              <a:t>inammissibili </a:t>
            </a:r>
            <a:r>
              <a:rPr lang="it-CH" dirty="0"/>
              <a:t>quote fisse/rigide (che prendono in considerazione unicamente il sesso</a:t>
            </a:r>
            <a:r>
              <a:rPr lang="it-CH" dirty="0" smtClean="0"/>
              <a:t>)</a:t>
            </a:r>
          </a:p>
          <a:p>
            <a:pPr marL="0" indent="0">
              <a:buNone/>
            </a:pPr>
            <a:r>
              <a:rPr lang="it-CH" dirty="0"/>
              <a:t>(DTF 8C_821/2016 del 26.01.2018)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71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Quote: parità di partenza o di arrivo?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CH" dirty="0" smtClean="0"/>
              <a:t>SO - Iniziativa popolare: entrambi </a:t>
            </a:r>
            <a:r>
              <a:rPr lang="it-CH" dirty="0"/>
              <a:t>i sessi siano rappresentati in proporzione alla loro quota nella popolazione (iniziativa 2001</a:t>
            </a:r>
            <a:endParaRPr lang="it-CH" dirty="0" smtClean="0"/>
          </a:p>
          <a:p>
            <a:r>
              <a:rPr lang="it-CH" dirty="0" smtClean="0"/>
              <a:t>art</a:t>
            </a:r>
            <a:r>
              <a:rPr lang="it-CH" dirty="0"/>
              <a:t>. 4 cpv. 3 seconda </a:t>
            </a:r>
            <a:r>
              <a:rPr lang="it-CH" dirty="0" smtClean="0"/>
              <a:t>frase: </a:t>
            </a:r>
            <a:r>
              <a:rPr lang="it-CH" b="1" dirty="0" smtClean="0"/>
              <a:t>pari </a:t>
            </a:r>
            <a:r>
              <a:rPr lang="it-CH" b="1" dirty="0"/>
              <a:t>opportunità, non la parità nei risultati</a:t>
            </a:r>
            <a:r>
              <a:rPr lang="it-CH" dirty="0"/>
              <a:t>. </a:t>
            </a:r>
            <a:r>
              <a:rPr lang="it-CH" dirty="0" smtClean="0"/>
              <a:t>Creare </a:t>
            </a:r>
            <a:r>
              <a:rPr lang="it-CH" dirty="0"/>
              <a:t>la condizioni di diritto e di fatto affinché ognuno possa cercare la propria posizione sociale senza l’influsso di ostacoli relativi al sesso – pari opportunità di </a:t>
            </a:r>
            <a:r>
              <a:rPr lang="it-CH" dirty="0" smtClean="0"/>
              <a:t>partenza. </a:t>
            </a:r>
            <a:r>
              <a:rPr lang="it-CH" dirty="0"/>
              <a:t>Quote che prescrivono una rappresentanza paritaria vanno </a:t>
            </a:r>
            <a:r>
              <a:rPr lang="it-CH" dirty="0" smtClean="0"/>
              <a:t>oltre</a:t>
            </a:r>
          </a:p>
          <a:p>
            <a:pPr marL="0" indent="0">
              <a:buNone/>
            </a:pPr>
            <a:r>
              <a:rPr lang="it-CH" smtClean="0"/>
              <a:t>(</a:t>
            </a:r>
            <a:r>
              <a:rPr lang="it-CH"/>
              <a:t>DTF 123 I 152 del </a:t>
            </a:r>
            <a:r>
              <a:rPr lang="it-CH" smtClean="0"/>
              <a:t>19.03.1997)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29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0239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- 1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CH" dirty="0" smtClean="0"/>
              <a:t>non </a:t>
            </a:r>
            <a:r>
              <a:rPr lang="it-CH" dirty="0"/>
              <a:t>concedere alla ricorrente la facoltà di esercitare la propria attività </a:t>
            </a:r>
            <a:r>
              <a:rPr lang="it-CH" dirty="0" smtClean="0"/>
              <a:t>a </a:t>
            </a:r>
            <a:r>
              <a:rPr lang="it-CH" dirty="0"/>
              <a:t>tempo parziale è suscettibile di dar luogo ad una forma di discriminazione indiretta fondata sul sesso nei confronti della docente. I più recenti dati statistici confermano infatti che a tutt’oggi in Svizzera il lavoro a tempo parziale rappresenta una forma di occupazione tipicamente </a:t>
            </a:r>
            <a:r>
              <a:rPr lang="it-CH" dirty="0" smtClean="0"/>
              <a:t>femminile.</a:t>
            </a:r>
            <a:r>
              <a:rPr lang="it-CH" dirty="0"/>
              <a:t/>
            </a:r>
            <a:br>
              <a:rPr lang="it-CH" dirty="0"/>
            </a:br>
            <a:r>
              <a:rPr lang="it-CH" dirty="0" smtClean="0"/>
              <a:t>(TRAM, 52.2002.350 </a:t>
            </a:r>
            <a:r>
              <a:rPr lang="it-CH" dirty="0"/>
              <a:t>del </a:t>
            </a:r>
            <a:r>
              <a:rPr lang="it-CH" dirty="0" smtClean="0"/>
              <a:t>23.09.2003)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074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CH" dirty="0" smtClean="0"/>
              <a:t>Licenziamento per prestazioni insufficienti di impiegata a tempo parziale</a:t>
            </a:r>
          </a:p>
          <a:p>
            <a:r>
              <a:rPr lang="it-CH" dirty="0" smtClean="0"/>
              <a:t>l’attribuzione </a:t>
            </a:r>
            <a:r>
              <a:rPr lang="it-CH" dirty="0"/>
              <a:t>dei compiti è avvenuta a svantaggio della </a:t>
            </a:r>
            <a:r>
              <a:rPr lang="it-CH" dirty="0" smtClean="0"/>
              <a:t>ricorrente?</a:t>
            </a:r>
          </a:p>
          <a:p>
            <a:r>
              <a:rPr lang="it-CH" dirty="0" smtClean="0"/>
              <a:t>discriminazione </a:t>
            </a:r>
            <a:r>
              <a:rPr lang="it-CH" dirty="0"/>
              <a:t>basata sul sesso (dato che sono più le donne degli uomini a lavorare a tempo parziale</a:t>
            </a:r>
            <a:r>
              <a:rPr lang="it-CH" dirty="0" smtClean="0"/>
              <a:t>)?</a:t>
            </a:r>
          </a:p>
          <a:p>
            <a:pPr marL="0" indent="0">
              <a:buNone/>
            </a:pPr>
            <a:r>
              <a:rPr lang="it-CH" dirty="0" smtClean="0"/>
              <a:t>Se sì: anche </a:t>
            </a:r>
            <a:r>
              <a:rPr lang="it-CH" dirty="0"/>
              <a:t>la disdetta potrebbe essere discriminatoria.</a:t>
            </a:r>
            <a:br>
              <a:rPr lang="it-CH" dirty="0"/>
            </a:br>
            <a:r>
              <a:rPr lang="it-CH" dirty="0" smtClean="0"/>
              <a:t>(DTF </a:t>
            </a:r>
            <a:r>
              <a:rPr lang="it-CH" dirty="0"/>
              <a:t>2A.407/2002 del </a:t>
            </a:r>
            <a:r>
              <a:rPr lang="it-CH" dirty="0" smtClean="0"/>
              <a:t>29.11.2002)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625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- 3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Docenti di scuola dell’infanzia – tempo di lavoro 75% rispetto alla scuola elementare</a:t>
            </a:r>
          </a:p>
          <a:p>
            <a:r>
              <a:rPr lang="it-CH" dirty="0" smtClean="0"/>
              <a:t>Il </a:t>
            </a:r>
            <a:r>
              <a:rPr lang="it-CH" dirty="0"/>
              <a:t>fatto che risulta loro difficile raggiungere un impiego a tempo pieno è da prendere in considerazione nell’ambito dell’allestimento degli orari, non dello </a:t>
            </a:r>
            <a:r>
              <a:rPr lang="it-CH" dirty="0" smtClean="0"/>
              <a:t>stipendio (DTF 2A.253/2001 dell’8.10.2002)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373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- 4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CH" dirty="0" smtClean="0"/>
              <a:t>Funzione supplementare giustifica uno stipendio superiore?</a:t>
            </a:r>
          </a:p>
          <a:p>
            <a:pPr marL="0" indent="0">
              <a:buNone/>
            </a:pPr>
            <a:r>
              <a:rPr lang="it-CH" dirty="0" smtClean="0"/>
              <a:t>Non se la </a:t>
            </a:r>
            <a:r>
              <a:rPr lang="it-CH" dirty="0"/>
              <a:t>funzione supplementare </a:t>
            </a:r>
            <a:r>
              <a:rPr lang="it-CH" dirty="0" smtClean="0"/>
              <a:t>è motivata </a:t>
            </a:r>
            <a:r>
              <a:rPr lang="it-CH" dirty="0"/>
              <a:t>dal fatto che il collega </a:t>
            </a:r>
            <a:r>
              <a:rPr lang="it-CH" dirty="0" smtClean="0"/>
              <a:t>lavora </a:t>
            </a:r>
            <a:r>
              <a:rPr lang="it-CH" dirty="0"/>
              <a:t>a tempo pieno, l’attrice a tempo parziale. </a:t>
            </a:r>
            <a:endParaRPr lang="it-CH" dirty="0" smtClean="0"/>
          </a:p>
          <a:p>
            <a:pPr marL="0" indent="0">
              <a:buNone/>
            </a:pPr>
            <a:r>
              <a:rPr lang="it-CH" dirty="0" smtClean="0"/>
              <a:t>Il </a:t>
            </a:r>
            <a:r>
              <a:rPr lang="it-CH" dirty="0"/>
              <a:t>criterio del tempo parziale è notoriamente discriminatorio e non è pertanto idoneo a giustificare una disparità di </a:t>
            </a:r>
            <a:r>
              <a:rPr lang="it-CH" dirty="0" smtClean="0"/>
              <a:t>trattamento.</a:t>
            </a:r>
          </a:p>
          <a:p>
            <a:pPr marL="0" indent="0">
              <a:buNone/>
            </a:pPr>
            <a:r>
              <a:rPr lang="it-CH" dirty="0" smtClean="0"/>
              <a:t>(DTF </a:t>
            </a:r>
            <a:r>
              <a:rPr lang="it-CH" dirty="0"/>
              <a:t>4C.57/2002 del </a:t>
            </a:r>
            <a:r>
              <a:rPr lang="it-CH" dirty="0" smtClean="0"/>
              <a:t>10.09.2002)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7577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- 5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CH" dirty="0" smtClean="0"/>
              <a:t>Professore universitario</a:t>
            </a:r>
          </a:p>
          <a:p>
            <a:r>
              <a:rPr lang="it-CH" dirty="0" smtClean="0"/>
              <a:t>Incarichi d’insegnamento pagati e non pagati: gli uni ricevono unicamente un rimborso spese, gli altri uno stipendio. </a:t>
            </a:r>
            <a:r>
              <a:rPr lang="it-CH" dirty="0"/>
              <a:t>S</a:t>
            </a:r>
            <a:r>
              <a:rPr lang="it-CH" dirty="0" smtClean="0"/>
              <a:t>e le lezioni fossero tenute da una donna sarebbero retribuite?</a:t>
            </a:r>
            <a:r>
              <a:rPr lang="it-CH" dirty="0"/>
              <a:t> </a:t>
            </a:r>
            <a:endParaRPr lang="it-CH" dirty="0" smtClean="0"/>
          </a:p>
          <a:p>
            <a:r>
              <a:rPr lang="it-CH" dirty="0"/>
              <a:t>V</a:t>
            </a:r>
            <a:r>
              <a:rPr lang="it-CH" dirty="0" smtClean="0"/>
              <a:t>i è una </a:t>
            </a:r>
            <a:r>
              <a:rPr lang="it-CH" dirty="0"/>
              <a:t>differenza importante tra incaricati di poche lezioni, le cui entrate principali derivano da un’attività al di fuori dell’università, e collaboratori con impiego a tempo pieno e parziale, le cui entrate derivano principalmente dall’impiego presso l’università. </a:t>
            </a:r>
            <a:endParaRPr lang="it-CH" dirty="0" smtClean="0"/>
          </a:p>
          <a:p>
            <a:pPr marL="0" indent="0">
              <a:buNone/>
            </a:pPr>
            <a:r>
              <a:rPr lang="it-CH" dirty="0" smtClean="0"/>
              <a:t>(DTF 8C_1006/2012 del 10.04.2013)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560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Tempi parziali - 6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CH" dirty="0" smtClean="0"/>
              <a:t>«Doppi redditi» - Limitazione </a:t>
            </a:r>
            <a:r>
              <a:rPr lang="it-CH" dirty="0"/>
              <a:t>al 150% di grado massimo d’occupazione nell’amministrazione cantonale per le coppie sposate e registrate  inserito nei bandi di concorso del </a:t>
            </a:r>
            <a:r>
              <a:rPr lang="it-CH" dirty="0" smtClean="0"/>
              <a:t>Cantone</a:t>
            </a:r>
          </a:p>
          <a:p>
            <a:r>
              <a:rPr lang="it-CH" dirty="0" smtClean="0"/>
              <a:t>Nessuna base giuridica – viola il </a:t>
            </a:r>
            <a:r>
              <a:rPr lang="it-CH" dirty="0"/>
              <a:t>principio della </a:t>
            </a:r>
            <a:r>
              <a:rPr lang="it-CH" dirty="0" smtClean="0"/>
              <a:t>legalità (</a:t>
            </a:r>
            <a:r>
              <a:rPr lang="it-CH" dirty="0" smtClean="0"/>
              <a:t>TRAM </a:t>
            </a:r>
            <a:r>
              <a:rPr lang="it-CH" dirty="0"/>
              <a:t>52.2010.337 del </a:t>
            </a:r>
            <a:r>
              <a:rPr lang="it-CH" dirty="0" smtClean="0"/>
              <a:t>02.03.2012)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048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Disdetta discriminatoria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 smtClean="0"/>
              <a:t>Al rientro dal congedo maternità</a:t>
            </a:r>
          </a:p>
          <a:p>
            <a:r>
              <a:rPr lang="it-CH" dirty="0" smtClean="0"/>
              <a:t>Disdetta discriminatoria: indennità di 4 mesi (TCA 12.2016.197 del 07.05.2018)</a:t>
            </a:r>
          </a:p>
          <a:p>
            <a:r>
              <a:rPr lang="it-CH" dirty="0" smtClean="0"/>
              <a:t>Se dopo una disdetta discriminatoria vi è rifiuto di prestare il lavoro, la seconda disdetta data per mora della lavoratrice è giustificata (DTF 4A_35/2017 del 31.05.2017) =&gt; nessuna indennità</a:t>
            </a:r>
          </a:p>
          <a:p>
            <a:endParaRPr lang="it-CH" dirty="0" smtClean="0"/>
          </a:p>
          <a:p>
            <a:pPr marL="0" indent="0">
              <a:buNone/>
            </a:pP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8106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Gravidanza – inizio del periodo di protezione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Il periodo di protezione per gravidanza prende inizio al momento della fecondazione (naturale) dell’ovulo e non solo al momento dell’annidamento </a:t>
            </a:r>
            <a:r>
              <a:rPr lang="it-CH" dirty="0" smtClean="0"/>
              <a:t>nell’utero</a:t>
            </a:r>
            <a:br>
              <a:rPr lang="it-CH" dirty="0" smtClean="0"/>
            </a:br>
            <a:r>
              <a:rPr lang="it-CH" dirty="0" smtClean="0"/>
              <a:t>(DTF 143 III 32 del 26.01.2017)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73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Gravidanza – autonomia cantonale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/>
              <a:t>Il diritto federale non obbliga i Cantoni a regolamentare la disdetta in caso di gravidanza nello stesso modo previsto all’art. 336c cpv. 1 </a:t>
            </a:r>
            <a:r>
              <a:rPr lang="it-CH" dirty="0" err="1"/>
              <a:t>lit</a:t>
            </a:r>
            <a:r>
              <a:rPr lang="it-CH" dirty="0"/>
              <a:t>. c CO. Il CO trova applicazione sussidiaria unicamente nel caso in cui il diritto cantonale è </a:t>
            </a:r>
            <a:r>
              <a:rPr lang="it-CH" dirty="0" smtClean="0"/>
              <a:t>lacunoso</a:t>
            </a:r>
          </a:p>
          <a:p>
            <a:r>
              <a:rPr lang="it-CH" dirty="0" smtClean="0"/>
              <a:t>una </a:t>
            </a:r>
            <a:r>
              <a:rPr lang="it-CH" dirty="0"/>
              <a:t>disdetta data a causa di gravidanza sarebbe </a:t>
            </a:r>
            <a:r>
              <a:rPr lang="it-CH" dirty="0" smtClean="0"/>
              <a:t>abusiva</a:t>
            </a:r>
          </a:p>
          <a:p>
            <a:pPr marL="0" indent="0">
              <a:buNone/>
            </a:pPr>
            <a:r>
              <a:rPr lang="it-CH" dirty="0" smtClean="0"/>
              <a:t>(DTF </a:t>
            </a:r>
            <a:r>
              <a:rPr lang="it-CH" dirty="0"/>
              <a:t>139 I 57 del </a:t>
            </a:r>
            <a:r>
              <a:rPr lang="it-CH" dirty="0" smtClean="0"/>
              <a:t>18.01.2013)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753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Gravidanza e lacune di aggiornamento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CH" dirty="0" smtClean="0"/>
              <a:t>Riduzione del personale - disdetta data per mancata </a:t>
            </a:r>
            <a:r>
              <a:rPr lang="it-CH" dirty="0"/>
              <a:t>conoscenza della nuova organizzazione </a:t>
            </a:r>
            <a:endParaRPr lang="it-CH" dirty="0" smtClean="0"/>
          </a:p>
          <a:p>
            <a:r>
              <a:rPr lang="it-CH" dirty="0" smtClean="0"/>
              <a:t>Mancato aggiornamento dovuto </a:t>
            </a:r>
            <a:r>
              <a:rPr lang="it-CH" dirty="0"/>
              <a:t>alle assenze in seguito alla gravidanza e alla </a:t>
            </a:r>
            <a:r>
              <a:rPr lang="it-CH" dirty="0" smtClean="0"/>
              <a:t>maternità?</a:t>
            </a:r>
          </a:p>
          <a:p>
            <a:r>
              <a:rPr lang="it-CH" dirty="0" smtClean="0"/>
              <a:t>Il datore di lavoro poteva tenere </a:t>
            </a:r>
            <a:r>
              <a:rPr lang="it-CH" dirty="0"/>
              <a:t>conto delle assenze per malattia (e conseguente mancato </a:t>
            </a:r>
            <a:r>
              <a:rPr lang="it-CH" dirty="0" smtClean="0"/>
              <a:t>aggiornamento), non tutte </a:t>
            </a:r>
            <a:r>
              <a:rPr lang="it-CH" dirty="0"/>
              <a:t>legate </a:t>
            </a:r>
            <a:r>
              <a:rPr lang="it-CH" dirty="0" smtClean="0"/>
              <a:t>allo stato </a:t>
            </a:r>
            <a:r>
              <a:rPr lang="it-CH" dirty="0"/>
              <a:t>di futura madre </a:t>
            </a:r>
            <a:r>
              <a:rPr lang="it-CH" dirty="0" smtClean="0"/>
              <a:t>e madre</a:t>
            </a:r>
          </a:p>
          <a:p>
            <a:pPr marL="0" indent="0">
              <a:buNone/>
            </a:pPr>
            <a:r>
              <a:rPr lang="it-CH" dirty="0" smtClean="0"/>
              <a:t>(DTF 4A_395/2010 </a:t>
            </a:r>
            <a:r>
              <a:rPr lang="it-CH" dirty="0"/>
              <a:t>del </a:t>
            </a:r>
            <a:r>
              <a:rPr lang="it-CH" dirty="0" smtClean="0"/>
              <a:t>25.10.2010)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39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7829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Protezione dal licenziamento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 smtClean="0"/>
              <a:t>Poche sentenze</a:t>
            </a:r>
          </a:p>
          <a:p>
            <a:r>
              <a:rPr lang="it-CH" dirty="0" smtClean="0"/>
              <a:t>Sentenza </a:t>
            </a:r>
            <a:r>
              <a:rPr lang="it-CH" dirty="0" err="1" smtClean="0"/>
              <a:t>Inselspital</a:t>
            </a:r>
            <a:r>
              <a:rPr lang="it-CH" dirty="0" smtClean="0"/>
              <a:t> (tribunale d’appello di Berna)</a:t>
            </a:r>
          </a:p>
          <a:p>
            <a:r>
              <a:rPr lang="it-CH" dirty="0" smtClean="0"/>
              <a:t>Indipendentemente dal periodo di protezione, una disdetta può essere discriminatoria se data in seguito a rimprovero di molestie, richiesta di adozione di misure adeguate, querela penale (DTF 4C.60/2006 del 22.5.2006)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143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 smtClean="0"/>
              <a:t>Discriminazione nella promozione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 smtClean="0"/>
              <a:t>La promozione è conseguenza o condizione per l’ampliamento dei compiti che giustifica un aumento di stipendio?</a:t>
            </a:r>
          </a:p>
          <a:p>
            <a:r>
              <a:rPr lang="it-CH" dirty="0" smtClean="0"/>
              <a:t>Paragonare situazioni confrontabili e temporalmente congruenti – non basta paragonare le funzioni attuali.</a:t>
            </a:r>
          </a:p>
          <a:p>
            <a:pPr marL="0" indent="0">
              <a:buNone/>
            </a:pPr>
            <a:r>
              <a:rPr lang="it-CH" dirty="0" smtClean="0"/>
              <a:t>(DTF 4C.138/2005 del 25.10.2005 e TA 12.2006.8 del 13.12.2007)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563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Maternità e anzianità di servizio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Secondo l’art. 11 cpv. 2 </a:t>
            </a:r>
            <a:r>
              <a:rPr lang="it-CH" dirty="0" err="1"/>
              <a:t>lit</a:t>
            </a:r>
            <a:r>
              <a:rPr lang="it-CH" dirty="0"/>
              <a:t>. b CEDAW, gli Stati firmatari si impegnano a istituire la concessione di congedi di maternità pagati o che diano diritto a prestazioni sociali corrispondenti, con la garanzia del mantenimento dell’impiego precedente, dei diritti di anzianità e dei vantaggi sociali </a:t>
            </a:r>
            <a:r>
              <a:rPr lang="it-CH" dirty="0" smtClean="0"/>
              <a:t>(</a:t>
            </a:r>
            <a:r>
              <a:rPr lang="it-CH" dirty="0"/>
              <a:t>DTF 8C_605/2016 del </a:t>
            </a:r>
            <a:r>
              <a:rPr lang="it-CH" dirty="0" smtClean="0"/>
              <a:t>09.10.2017)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948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Lavoro tipicamente femminile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 smtClean="0"/>
              <a:t>Quota parte delle donne chiaramente superiore al 70%</a:t>
            </a:r>
          </a:p>
          <a:p>
            <a:r>
              <a:rPr lang="it-CH" dirty="0" smtClean="0"/>
              <a:t>Dimensione / caratterizzazione storica, può cambiare nel tempo</a:t>
            </a:r>
          </a:p>
          <a:p>
            <a:r>
              <a:rPr lang="it-CH" dirty="0" smtClean="0"/>
              <a:t>Al momento in cui viene effettuata la valutazione / definizione dello stipendio</a:t>
            </a:r>
          </a:p>
          <a:p>
            <a:pPr marL="0" indent="0">
              <a:buNone/>
            </a:pPr>
            <a:r>
              <a:rPr lang="it-CH" dirty="0" smtClean="0"/>
              <a:t>DTF 141 II 411 del 01.12.2015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89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Gruppo di paragone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r>
              <a:rPr lang="it-CH" dirty="0" smtClean="0"/>
              <a:t>Solo se il datore di lavoro è </a:t>
            </a:r>
            <a:r>
              <a:rPr lang="it-CH" dirty="0"/>
              <a:t>lo stesso </a:t>
            </a:r>
            <a:r>
              <a:rPr lang="it-CH" dirty="0" smtClean="0"/>
              <a:t>(DTF 141 II 411 del 01.12.2015; DTF </a:t>
            </a:r>
            <a:r>
              <a:rPr lang="it-CH" dirty="0"/>
              <a:t>8C_675/2016 del </a:t>
            </a:r>
            <a:r>
              <a:rPr lang="it-CH" dirty="0" smtClean="0"/>
              <a:t>01.03.2017)</a:t>
            </a:r>
          </a:p>
          <a:p>
            <a:r>
              <a:rPr lang="it-CH" dirty="0" smtClean="0"/>
              <a:t>Soltanto </a:t>
            </a:r>
            <a:r>
              <a:rPr lang="it-CH" dirty="0"/>
              <a:t>nei casi in cui i dati specifici sono poco significativi si può fare riferimento alla situazione generale a livello svizzero</a:t>
            </a:r>
            <a:endParaRPr lang="it-CH" dirty="0" smtClean="0"/>
          </a:p>
          <a:p>
            <a:r>
              <a:rPr lang="it-CH" dirty="0"/>
              <a:t>motivare perché si tratti di funzioni paragonabili (DTF 8C_56/2017 del </a:t>
            </a:r>
            <a:r>
              <a:rPr lang="it-CH" dirty="0" smtClean="0"/>
              <a:t>21.02.2018)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049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Componenti di salario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potenziale discriminatorio di varie indennità a dipendenza del loro scopo </a:t>
            </a:r>
            <a:r>
              <a:rPr lang="it-CH" dirty="0" smtClean="0"/>
              <a:t/>
            </a:r>
            <a:br>
              <a:rPr lang="it-CH" dirty="0" smtClean="0"/>
            </a:br>
            <a:r>
              <a:rPr lang="it-CH" dirty="0" smtClean="0"/>
              <a:t>DTF </a:t>
            </a:r>
            <a:r>
              <a:rPr lang="it-CH" dirty="0"/>
              <a:t>2A.97/2007 e 2A.98/2007 del </a:t>
            </a:r>
            <a:r>
              <a:rPr lang="it-CH" dirty="0" smtClean="0"/>
              <a:t>20.11.2007</a:t>
            </a:r>
          </a:p>
          <a:p>
            <a:r>
              <a:rPr lang="it-CH" dirty="0" smtClean="0"/>
              <a:t>vacanze supplementari (</a:t>
            </a:r>
            <a:r>
              <a:rPr lang="it-CH" dirty="0"/>
              <a:t>DTF 4A_115/2011 del </a:t>
            </a:r>
            <a:r>
              <a:rPr lang="it-CH" dirty="0" smtClean="0"/>
              <a:t>28.04.2011)</a:t>
            </a:r>
          </a:p>
          <a:p>
            <a:r>
              <a:rPr lang="it-CH" dirty="0" smtClean="0"/>
              <a:t>indennità </a:t>
            </a:r>
            <a:r>
              <a:rPr lang="it-CH" dirty="0"/>
              <a:t>d’uscita </a:t>
            </a:r>
            <a:r>
              <a:rPr lang="it-CH" dirty="0" smtClean="0"/>
              <a:t>(</a:t>
            </a:r>
            <a:r>
              <a:rPr lang="it-CH" dirty="0"/>
              <a:t>DTF 4A_523/2014 del </a:t>
            </a:r>
            <a:r>
              <a:rPr lang="it-CH" dirty="0" smtClean="0"/>
              <a:t>12.02.2015)</a:t>
            </a:r>
            <a:r>
              <a:rPr lang="it-CH" dirty="0"/>
              <a:t/>
            </a:r>
            <a:br>
              <a:rPr lang="it-CH" dirty="0"/>
            </a:b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8950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Motivi oggettivi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it-CH" dirty="0" smtClean="0"/>
              <a:t>Non le assenze per gravidanza o maternità (DTF 8C_605/2016 </a:t>
            </a:r>
            <a:r>
              <a:rPr lang="it-CH" dirty="0"/>
              <a:t>del </a:t>
            </a:r>
            <a:r>
              <a:rPr lang="it-CH" dirty="0" smtClean="0"/>
              <a:t>09.10.2017)</a:t>
            </a:r>
          </a:p>
          <a:p>
            <a:r>
              <a:rPr lang="it-CH" dirty="0" smtClean="0"/>
              <a:t>Sì le assenze per congedi non pagati, compresi i congedi parentali (per il calcolo dell’anzianità </a:t>
            </a:r>
            <a:r>
              <a:rPr lang="it-CH" dirty="0"/>
              <a:t>di </a:t>
            </a:r>
            <a:r>
              <a:rPr lang="it-CH" dirty="0" smtClean="0"/>
              <a:t>servizio) (DTF </a:t>
            </a:r>
            <a:r>
              <a:rPr lang="it-CH" dirty="0"/>
              <a:t>1A.132/2000 del 20.11.2000 e sentenza TRAM 53.1999.00002 del </a:t>
            </a:r>
            <a:r>
              <a:rPr lang="it-CH" dirty="0" smtClean="0"/>
              <a:t>01.03.2000)</a:t>
            </a:r>
          </a:p>
          <a:p>
            <a:r>
              <a:rPr lang="it-CH" dirty="0"/>
              <a:t>ammissibilità di sistemi salariali differenti per personale amministrativo e corpo insegnante (DTF 8C_693/2016 del 04.07.2017, </a:t>
            </a:r>
            <a:r>
              <a:rPr lang="it-CH" dirty="0" err="1"/>
              <a:t>Argovia</a:t>
            </a:r>
            <a:r>
              <a:rPr lang="it-CH" dirty="0" smtClean="0"/>
              <a:t>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0101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Motivi oggettivi - 2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Non una “diversa situazione” tra due punti vendita (prospettive incerte) (DTF 4A_115/2011)</a:t>
            </a:r>
          </a:p>
          <a:p>
            <a:r>
              <a:rPr lang="it-CH" dirty="0" smtClean="0"/>
              <a:t>Non il lavoro a tempo parziale (v. sopra)</a:t>
            </a:r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2472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Motivi oggettivi - 3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err="1" smtClean="0"/>
              <a:t>Motivi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influenzano</a:t>
            </a:r>
            <a:r>
              <a:rPr lang="de-DE" dirty="0" smtClean="0"/>
              <a:t> </a:t>
            </a:r>
            <a:r>
              <a:rPr lang="de-DE" dirty="0" err="1" smtClean="0"/>
              <a:t>il</a:t>
            </a:r>
            <a:r>
              <a:rPr lang="de-DE" dirty="0" smtClean="0"/>
              <a:t> </a:t>
            </a:r>
            <a:r>
              <a:rPr lang="de-DE" dirty="0" err="1" smtClean="0"/>
              <a:t>valore</a:t>
            </a:r>
            <a:r>
              <a:rPr lang="de-DE" dirty="0" smtClean="0"/>
              <a:t> del </a:t>
            </a:r>
            <a:r>
              <a:rPr lang="de-DE" dirty="0" err="1" smtClean="0"/>
              <a:t>lavoro</a:t>
            </a:r>
            <a:endParaRPr lang="de-DE" dirty="0" smtClean="0"/>
          </a:p>
          <a:p>
            <a:r>
              <a:rPr lang="de-DE" dirty="0" err="1" smtClean="0"/>
              <a:t>Formazione</a:t>
            </a:r>
            <a:endParaRPr lang="de-DE" dirty="0" smtClean="0"/>
          </a:p>
          <a:p>
            <a:r>
              <a:rPr lang="de-DE" dirty="0" err="1" smtClean="0"/>
              <a:t>Anzianità</a:t>
            </a:r>
            <a:r>
              <a:rPr lang="de-DE" dirty="0" smtClean="0"/>
              <a:t> di </a:t>
            </a:r>
            <a:r>
              <a:rPr lang="de-DE" dirty="0" err="1" smtClean="0"/>
              <a:t>servizio</a:t>
            </a:r>
            <a:endParaRPr lang="de-DE" dirty="0" smtClean="0"/>
          </a:p>
          <a:p>
            <a:r>
              <a:rPr lang="de-DE" dirty="0" err="1" smtClean="0"/>
              <a:t>Qualifiche</a:t>
            </a:r>
            <a:endParaRPr lang="de-DE" dirty="0" smtClean="0"/>
          </a:p>
          <a:p>
            <a:r>
              <a:rPr lang="de-DE" dirty="0" err="1" smtClean="0"/>
              <a:t>Esperienza</a:t>
            </a:r>
            <a:endParaRPr lang="de-DE" dirty="0" smtClean="0"/>
          </a:p>
          <a:p>
            <a:r>
              <a:rPr lang="de-DE" dirty="0" err="1" smtClean="0"/>
              <a:t>Compiti</a:t>
            </a:r>
            <a:r>
              <a:rPr lang="de-DE" dirty="0" smtClean="0"/>
              <a:t> </a:t>
            </a:r>
            <a:r>
              <a:rPr lang="de-DE" dirty="0" err="1" smtClean="0"/>
              <a:t>concreti</a:t>
            </a:r>
            <a:endParaRPr lang="de-DE" dirty="0" smtClean="0"/>
          </a:p>
          <a:p>
            <a:r>
              <a:rPr lang="de-DE" dirty="0" err="1" smtClean="0"/>
              <a:t>Prestazioni</a:t>
            </a:r>
            <a:r>
              <a:rPr lang="de-DE" dirty="0" smtClean="0"/>
              <a:t> </a:t>
            </a:r>
            <a:r>
              <a:rPr lang="de-DE" dirty="0" err="1" smtClean="0"/>
              <a:t>con</a:t>
            </a:r>
            <a:r>
              <a:rPr lang="de-DE" dirty="0" smtClean="0"/>
              <a:t> </a:t>
            </a:r>
            <a:r>
              <a:rPr lang="de-DE" dirty="0" err="1" smtClean="0"/>
              <a:t>conseguenze</a:t>
            </a:r>
            <a:r>
              <a:rPr lang="de-DE" dirty="0" smtClean="0"/>
              <a:t> sul </a:t>
            </a:r>
            <a:r>
              <a:rPr lang="de-DE" dirty="0" err="1" smtClean="0"/>
              <a:t>risultato</a:t>
            </a:r>
            <a:r>
              <a:rPr lang="de-DE" dirty="0" smtClean="0"/>
              <a:t> del </a:t>
            </a:r>
            <a:r>
              <a:rPr lang="de-DE" dirty="0" err="1" smtClean="0"/>
              <a:t>lavoro</a:t>
            </a:r>
            <a:endParaRPr lang="de-DE" dirty="0" smtClean="0"/>
          </a:p>
          <a:p>
            <a:r>
              <a:rPr lang="de-DE" dirty="0" err="1" smtClean="0"/>
              <a:t>Rischi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49314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Motivi oggettivi - 4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CH" dirty="0" smtClean="0"/>
              <a:t>Motivi sociali</a:t>
            </a:r>
          </a:p>
          <a:p>
            <a:r>
              <a:rPr lang="it-CH" dirty="0" smtClean="0"/>
              <a:t>Impegni familiari</a:t>
            </a:r>
          </a:p>
          <a:p>
            <a:r>
              <a:rPr lang="it-CH" dirty="0" smtClean="0"/>
              <a:t>Età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 smtClean="0"/>
              <a:t>Fattori esterni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CH" dirty="0" smtClean="0"/>
              <a:t>Situazione congiunturale, nella misura in cui corrisponde ad un bisogno aziendale effettivo</a:t>
            </a:r>
          </a:p>
          <a:p>
            <a:pPr marL="0" indent="0">
              <a:buNone/>
            </a:pPr>
            <a:endParaRPr lang="it-CH" dirty="0" smtClean="0"/>
          </a:p>
          <a:p>
            <a:pPr marL="0" indent="0">
              <a:buNone/>
            </a:pPr>
            <a:r>
              <a:rPr lang="it-CH" dirty="0" smtClean="0"/>
              <a:t>(DTF </a:t>
            </a:r>
            <a:r>
              <a:rPr lang="it-CH" dirty="0"/>
              <a:t>4A_585/2015 dell’11.04.2016, 8C_696/2016 </a:t>
            </a:r>
            <a:r>
              <a:rPr lang="it-CH" dirty="0" smtClean="0"/>
              <a:t>del 19.09.2017 e molti altri)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49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287367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Motivi oggettivi - 5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CH" dirty="0" smtClean="0"/>
              <a:t>Un </a:t>
            </a:r>
            <a:r>
              <a:rPr lang="it-CH" dirty="0"/>
              <a:t>criterio di per sé ammissibile non giustifica </a:t>
            </a:r>
            <a:r>
              <a:rPr lang="it-CH" dirty="0" smtClean="0"/>
              <a:t>qualsiasi </a:t>
            </a:r>
            <a:r>
              <a:rPr lang="it-CH" dirty="0"/>
              <a:t>differenza </a:t>
            </a:r>
            <a:r>
              <a:rPr lang="it-CH" dirty="0" smtClean="0"/>
              <a:t>salariale (</a:t>
            </a:r>
            <a:r>
              <a:rPr lang="it-CH" dirty="0"/>
              <a:t>DTF 142 II 49 del </a:t>
            </a:r>
            <a:r>
              <a:rPr lang="it-CH" dirty="0" smtClean="0"/>
              <a:t>24.03.2016</a:t>
            </a:r>
            <a:r>
              <a:rPr lang="it-CH" dirty="0" smtClean="0"/>
              <a:t>)</a:t>
            </a:r>
          </a:p>
          <a:p>
            <a:r>
              <a:rPr lang="it-CH" dirty="0"/>
              <a:t>Una settimana di vacanza in più non giustifica una differenza del 27% rispetto al predecessore (DTF 130 III 145 del 22.12.2003)</a:t>
            </a:r>
            <a:br>
              <a:rPr lang="it-CH" dirty="0"/>
            </a:br>
            <a:r>
              <a:rPr lang="it-CH" dirty="0"/>
              <a:t>Neppure un termine di congedo </a:t>
            </a:r>
            <a:r>
              <a:rPr lang="it-CH" dirty="0" smtClean="0"/>
              <a:t>maggiore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86225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err="1" smtClean="0"/>
              <a:t>Verosmiglianza</a:t>
            </a:r>
            <a:r>
              <a:rPr lang="it-CH" dirty="0" smtClean="0"/>
              <a:t> - differenze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Per un lavoro di pari valore, anche una differenza di stipendio inferiore al 10% sarebbe indizio oggettivo di discriminazione (DTF 4A_115/2011 del </a:t>
            </a:r>
            <a:r>
              <a:rPr lang="it-CH" dirty="0" smtClean="0"/>
              <a:t>28.04.2011)</a:t>
            </a:r>
          </a:p>
          <a:p>
            <a:r>
              <a:rPr lang="it-CH" dirty="0"/>
              <a:t>Discriminazione resa verosimile – stessi compiti, differenza di stipendio dal 1990 al 1998 del 15-25 </a:t>
            </a:r>
            <a:r>
              <a:rPr lang="it-CH" dirty="0" smtClean="0"/>
              <a:t>% (DTF 125 III 368)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283520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Metodi di valutazione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CH" dirty="0"/>
              <a:t>Il tribunale federale può esaminare se un metodo di valutazione ha per conseguenza degli effetti discriminatori (rispetto al sesso), ma non se il metodo è “corretto” o convincente (DTF 8C_31/2009 del </a:t>
            </a:r>
            <a:r>
              <a:rPr lang="it-CH" dirty="0" smtClean="0"/>
              <a:t>04.01.2010)</a:t>
            </a:r>
            <a:endParaRPr lang="it-CH" dirty="0"/>
          </a:p>
          <a:p>
            <a:r>
              <a:rPr lang="it-CH" dirty="0" smtClean="0"/>
              <a:t>Il </a:t>
            </a:r>
            <a:r>
              <a:rPr lang="it-CH" dirty="0"/>
              <a:t>metodo VFA (analisi funzionale semplificata) non è uno strumento scientifico per misurare il valore di un lavoro. </a:t>
            </a:r>
            <a:endParaRPr lang="it-CH" dirty="0" smtClean="0"/>
          </a:p>
          <a:p>
            <a:r>
              <a:rPr lang="it-CH" dirty="0" smtClean="0"/>
              <a:t>Oggettivamente </a:t>
            </a:r>
            <a:r>
              <a:rPr lang="it-CH" dirty="0"/>
              <a:t>accertabili e quindi oggetto di prova possono essere le descrizioni delle funzioni. </a:t>
            </a:r>
            <a:endParaRPr lang="it-CH" dirty="0" smtClean="0"/>
          </a:p>
          <a:p>
            <a:r>
              <a:rPr lang="it-CH" dirty="0" smtClean="0"/>
              <a:t>Un’analisi </a:t>
            </a:r>
            <a:r>
              <a:rPr lang="it-CH" dirty="0"/>
              <a:t>effettuata in modo non discriminatorio costituisce una base per un sistema salariale esente da discriminazioni</a:t>
            </a:r>
            <a:r>
              <a:rPr lang="it-CH" dirty="0" smtClean="0"/>
              <a:t>.</a:t>
            </a:r>
          </a:p>
          <a:p>
            <a:r>
              <a:rPr lang="it-CH" dirty="0" smtClean="0"/>
              <a:t>Se </a:t>
            </a:r>
            <a:r>
              <a:rPr lang="it-CH" dirty="0"/>
              <a:t>il sistema salariale si scosta a scapito di una professione tipicamente femminile dai risultati di una tale analisi, la discriminazione è presunta</a:t>
            </a:r>
            <a:r>
              <a:rPr lang="it-CH" dirty="0" smtClean="0"/>
              <a:t>.</a:t>
            </a:r>
          </a:p>
          <a:p>
            <a:pPr marL="0" indent="0">
              <a:buNone/>
            </a:pPr>
            <a:r>
              <a:rPr lang="it-CH" dirty="0" smtClean="0"/>
              <a:t>(</a:t>
            </a:r>
            <a:r>
              <a:rPr lang="it-CH" dirty="0"/>
              <a:t>DTF 8C_696/2016 del </a:t>
            </a:r>
            <a:r>
              <a:rPr lang="it-CH" dirty="0" smtClean="0"/>
              <a:t>19.09.2017)</a:t>
            </a:r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7994412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La legge e le idee dominanti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S</a:t>
            </a:r>
            <a:r>
              <a:rPr lang="it-CH" dirty="0" smtClean="0"/>
              <a:t>e </a:t>
            </a:r>
            <a:r>
              <a:rPr lang="it-CH" dirty="0"/>
              <a:t>sussista un motivo ragionevole per una distinzione può comportare risposte differenti secondo il periodo e le idee </a:t>
            </a:r>
            <a:r>
              <a:rPr lang="it-CH" dirty="0" smtClean="0"/>
              <a:t>dominanti</a:t>
            </a:r>
          </a:p>
          <a:p>
            <a:r>
              <a:rPr lang="it-CH" dirty="0"/>
              <a:t>La loro </a:t>
            </a:r>
            <a:r>
              <a:rPr lang="it-CH" dirty="0" smtClean="0"/>
              <a:t>valutazione (delle funzioni) </a:t>
            </a:r>
            <a:r>
              <a:rPr lang="it-CH" dirty="0"/>
              <a:t>non può essere effettuata in modo oggettivo e neutrale, perché dipende dal valore che una società rispettivamente il datore di lavoro attribuisce ad un determinato compito</a:t>
            </a:r>
            <a:endParaRPr lang="it-CH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521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«</a:t>
            </a:r>
            <a:r>
              <a:rPr lang="it-CH" dirty="0" err="1" smtClean="0"/>
              <a:t>ebenso</a:t>
            </a:r>
            <a:r>
              <a:rPr lang="it-CH" dirty="0" smtClean="0"/>
              <a:t> </a:t>
            </a:r>
            <a:r>
              <a:rPr lang="it-CH" dirty="0" err="1"/>
              <a:t>neu</a:t>
            </a:r>
            <a:r>
              <a:rPr lang="it-CH" dirty="0"/>
              <a:t> </a:t>
            </a:r>
            <a:r>
              <a:rPr lang="it-CH" dirty="0" err="1"/>
              <a:t>als</a:t>
            </a:r>
            <a:r>
              <a:rPr lang="it-CH" dirty="0"/>
              <a:t> </a:t>
            </a:r>
            <a:r>
              <a:rPr lang="it-CH" dirty="0" err="1"/>
              <a:t>kühn</a:t>
            </a:r>
            <a:r>
              <a:rPr lang="it-CH" dirty="0"/>
              <a:t>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2924944"/>
            <a:ext cx="20955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testo 4"/>
          <p:cNvSpPr>
            <a:spLocks noGrp="1"/>
          </p:cNvSpPr>
          <p:nvPr>
            <p:ph type="body" sz="quarter" idx="4294967295"/>
          </p:nvPr>
        </p:nvSpPr>
        <p:spPr>
          <a:xfrm>
            <a:off x="2699792" y="1772816"/>
            <a:ext cx="3886200" cy="6397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i-FI" dirty="0" smtClean="0"/>
              <a:t>DTF </a:t>
            </a:r>
            <a:r>
              <a:rPr lang="fi-FI" dirty="0"/>
              <a:t>13 I 1 - Kempin-Spyri</a:t>
            </a:r>
            <a:endParaRPr lang="it-CH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5632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s</a:t>
            </a:r>
            <a:r>
              <a:rPr lang="it-CH" dirty="0" smtClean="0"/>
              <a:t>entenzeparita.ch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CH" dirty="0"/>
              <a:t>sentenze del Tribunale federale e dei Tribunali del Canton Ticino in materia di parità uomo-donna in ambito lavorativo, con un riassunto in italiano, il link alla sentenza, suddivise per ambito di discriminazione e con la possibilità di ricerca sia per parole chiavi che </a:t>
            </a:r>
            <a:r>
              <a:rPr lang="it-CH" dirty="0" smtClean="0"/>
              <a:t>libera</a:t>
            </a:r>
          </a:p>
          <a:p>
            <a:endParaRPr lang="it-CH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09120"/>
            <a:ext cx="8953500" cy="1885950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5759F63-F268-4AAA-AE84-08435AC61DB1}" type="slidenum">
              <a:rPr lang="it-CH" smtClean="0"/>
              <a:t>55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82273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1524</TotalTime>
  <Words>3081</Words>
  <Application>Microsoft Office PowerPoint</Application>
  <PresentationFormat>Presentazione su schermo (4:3)</PresentationFormat>
  <Paragraphs>301</Paragraphs>
  <Slides>55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55</vt:i4>
      </vt:variant>
    </vt:vector>
  </HeadingPairs>
  <TitlesOfParts>
    <vt:vector size="58" baseType="lpstr">
      <vt:lpstr>Luna</vt:lpstr>
      <vt:lpstr>Personalizza struttura</vt:lpstr>
      <vt:lpstr>1_Personalizza struttura</vt:lpstr>
      <vt:lpstr>Legge parità dei sessi – uno sguardo attento</vt:lpstr>
      <vt:lpstr>Introduzione</vt:lpstr>
      <vt:lpstr>Discriminazioni salariali</vt:lpstr>
      <vt:lpstr>Obiettivo: parità effettiva - 1</vt:lpstr>
      <vt:lpstr>Obiettivo: parità effettiva - 2</vt:lpstr>
      <vt:lpstr>Lpar – campo di applicazione - 1</vt:lpstr>
      <vt:lpstr>Lpar – campo di applicazione - 2</vt:lpstr>
      <vt:lpstr>Lpar – campo di applicazione - 3</vt:lpstr>
      <vt:lpstr>Particolarità rispetto a art. 8 cpv. 1 Cost - 1</vt:lpstr>
      <vt:lpstr>Particolarità - 2</vt:lpstr>
      <vt:lpstr>Gratuità della procedura - 1</vt:lpstr>
      <vt:lpstr>Gratuità della procedura - 2</vt:lpstr>
      <vt:lpstr>Gratuità della procedura - 3</vt:lpstr>
      <vt:lpstr>Datore di lavoro pubblico</vt:lpstr>
      <vt:lpstr>Dipendenti – in caso di molestie</vt:lpstr>
      <vt:lpstr>Uomini e donne</vt:lpstr>
      <vt:lpstr>Organizzazioni</vt:lpstr>
      <vt:lpstr>Pretese Lpar – Riassunto</vt:lpstr>
      <vt:lpstr>Pretese Lpar – Mancata assunzione</vt:lpstr>
      <vt:lpstr>Cumulo di pretese - molestie</vt:lpstr>
      <vt:lpstr>Cumulo di pretese - 2</vt:lpstr>
      <vt:lpstr>Cumulo di pretese – 3 </vt:lpstr>
      <vt:lpstr>Diritto di rifiutare un lavoro esigibile in caso di mancata promozione?</vt:lpstr>
      <vt:lpstr>Alleviamento dell’onere della prova</vt:lpstr>
      <vt:lpstr>Onere della prova - assunzione</vt:lpstr>
      <vt:lpstr>Onere della prova - Molestie</vt:lpstr>
      <vt:lpstr>Assunzioni - puerpera</vt:lpstr>
      <vt:lpstr>Assunzioni – quote</vt:lpstr>
      <vt:lpstr>Quote: parità di partenza o di arrivo?</vt:lpstr>
      <vt:lpstr>Tempi parziali - 1</vt:lpstr>
      <vt:lpstr>Tempi parziali - 2</vt:lpstr>
      <vt:lpstr>Tempi parziali - 3</vt:lpstr>
      <vt:lpstr>Tempi parziali - 4</vt:lpstr>
      <vt:lpstr>Tempi parziali - 5</vt:lpstr>
      <vt:lpstr>Tempi parziali - 6</vt:lpstr>
      <vt:lpstr>Disdetta discriminatoria</vt:lpstr>
      <vt:lpstr>Gravidanza – inizio del periodo di protezione</vt:lpstr>
      <vt:lpstr>Gravidanza – autonomia cantonale</vt:lpstr>
      <vt:lpstr>Gravidanza e lacune di aggiornamento</vt:lpstr>
      <vt:lpstr>Protezione dal licenziamento</vt:lpstr>
      <vt:lpstr>Discriminazione nella promozione</vt:lpstr>
      <vt:lpstr>Maternità e anzianità di servizio</vt:lpstr>
      <vt:lpstr>Lavoro tipicamente femminile</vt:lpstr>
      <vt:lpstr>Gruppo di paragone</vt:lpstr>
      <vt:lpstr>Componenti di salario</vt:lpstr>
      <vt:lpstr>Motivi oggettivi</vt:lpstr>
      <vt:lpstr>Motivi oggettivi - 2</vt:lpstr>
      <vt:lpstr>Motivi oggettivi - 3</vt:lpstr>
      <vt:lpstr>Motivi oggettivi - 4</vt:lpstr>
      <vt:lpstr>Motivi oggettivi - 5</vt:lpstr>
      <vt:lpstr>Verosmiglianza - differenze</vt:lpstr>
      <vt:lpstr>Metodi di valutazione</vt:lpstr>
      <vt:lpstr>La legge e le idee dominanti</vt:lpstr>
      <vt:lpstr>«ebenso neu als kühn»</vt:lpstr>
      <vt:lpstr>sentenzeparita.ch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Procedure giudiziarie – un bilancio</dc:title>
  <dc:creator>Weibel Rosemarie</dc:creator>
  <cp:lastModifiedBy>Weibel Rosemarie</cp:lastModifiedBy>
  <cp:revision>134</cp:revision>
  <cp:lastPrinted>2018-10-15T08:26:10Z</cp:lastPrinted>
  <dcterms:created xsi:type="dcterms:W3CDTF">2016-10-01T12:40:09Z</dcterms:created>
  <dcterms:modified xsi:type="dcterms:W3CDTF">2018-10-19T15:55:45Z</dcterms:modified>
</cp:coreProperties>
</file>